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90" r:id="rId4"/>
    <p:sldId id="291" r:id="rId5"/>
    <p:sldId id="260" r:id="rId6"/>
    <p:sldId id="261" r:id="rId7"/>
    <p:sldId id="263" r:id="rId8"/>
    <p:sldId id="264" r:id="rId9"/>
    <p:sldId id="266" r:id="rId10"/>
    <p:sldId id="268" r:id="rId11"/>
    <p:sldId id="273" r:id="rId12"/>
    <p:sldId id="274" r:id="rId13"/>
    <p:sldId id="275" r:id="rId14"/>
    <p:sldId id="276" r:id="rId15"/>
    <p:sldId id="292" r:id="rId16"/>
    <p:sldId id="277" r:id="rId17"/>
    <p:sldId id="278" r:id="rId18"/>
    <p:sldId id="279" r:id="rId19"/>
    <p:sldId id="280" r:id="rId20"/>
    <p:sldId id="282" r:id="rId21"/>
    <p:sldId id="283" r:id="rId22"/>
    <p:sldId id="284" r:id="rId23"/>
    <p:sldId id="285" r:id="rId24"/>
    <p:sldId id="286" r:id="rId25"/>
    <p:sldId id="287" r:id="rId26"/>
    <p:sldId id="288" r:id="rId27"/>
    <p:sldId id="289"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95DAB1F9-7E02-472F-B544-12424B32F9EE}" type="datetimeFigureOut">
              <a:rPr lang="tr-TR" smtClean="0"/>
              <a:pPr/>
              <a:t>07.10.2016</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solidFill>
                <a:srgbClr val="2DA2BF">
                  <a:tint val="20000"/>
                </a:srgbClr>
              </a:solidFill>
            </a:endParaRP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68488F3E-243A-4BD7-8746-21364CDBF2B8}" type="slidenum">
              <a:rPr lang="tr-TR" smtClean="0"/>
              <a:pPr/>
              <a:t>‹#›</a:t>
            </a:fld>
            <a:endParaRPr lang="tr-TR"/>
          </a:p>
        </p:txBody>
      </p:sp>
    </p:spTree>
    <p:extLst>
      <p:ext uri="{BB962C8B-B14F-4D97-AF65-F5344CB8AC3E}">
        <p14:creationId xmlns:p14="http://schemas.microsoft.com/office/powerpoint/2010/main" val="3841387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5DAB1F9-7E02-472F-B544-12424B32F9EE}" type="datetimeFigureOut">
              <a:rPr lang="tr-TR" smtClean="0">
                <a:solidFill>
                  <a:prstClr val="black"/>
                </a:solidFill>
              </a:rPr>
              <a:pPr/>
              <a:t>07.10.2016</a:t>
            </a:fld>
            <a:endParaRPr lang="tr-TR">
              <a:solidFill>
                <a:prstClr val="black"/>
              </a:solidFill>
            </a:endParaRPr>
          </a:p>
        </p:txBody>
      </p:sp>
      <p:sp>
        <p:nvSpPr>
          <p:cNvPr id="5" name="4 Altbilgi Yer Tutucusu"/>
          <p:cNvSpPr>
            <a:spLocks noGrp="1"/>
          </p:cNvSpPr>
          <p:nvPr>
            <p:ph type="ftr" sz="quarter" idx="11"/>
          </p:nvPr>
        </p:nvSpPr>
        <p:spPr/>
        <p:txBody>
          <a:bodyPr/>
          <a:lstStyle>
            <a:extLst/>
          </a:lstStyle>
          <a:p>
            <a:endParaRPr lang="tr-TR">
              <a:solidFill>
                <a:prstClr val="black"/>
              </a:solidFill>
            </a:endParaRPr>
          </a:p>
        </p:txBody>
      </p:sp>
      <p:sp>
        <p:nvSpPr>
          <p:cNvPr id="6" name="5 Slayt Numarası Yer Tutucusu"/>
          <p:cNvSpPr>
            <a:spLocks noGrp="1"/>
          </p:cNvSpPr>
          <p:nvPr>
            <p:ph type="sldNum" sz="quarter" idx="12"/>
          </p:nvPr>
        </p:nvSpPr>
        <p:spPr/>
        <p:txBody>
          <a:bodyPr/>
          <a:lstStyle>
            <a:extLst/>
          </a:lstStyle>
          <a:p>
            <a:fld id="{68488F3E-243A-4BD7-8746-21364CDBF2B8}" type="slidenum">
              <a:rPr lang="tr-TR" smtClean="0">
                <a:solidFill>
                  <a:prstClr val="black"/>
                </a:solidFill>
              </a:rPr>
              <a:pPr/>
              <a:t>‹#›</a:t>
            </a:fld>
            <a:endParaRPr lang="tr-TR">
              <a:solidFill>
                <a:prstClr val="black"/>
              </a:solidFill>
            </a:endParaRPr>
          </a:p>
        </p:txBody>
      </p:sp>
    </p:spTree>
    <p:extLst>
      <p:ext uri="{BB962C8B-B14F-4D97-AF65-F5344CB8AC3E}">
        <p14:creationId xmlns:p14="http://schemas.microsoft.com/office/powerpoint/2010/main" val="498056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5DAB1F9-7E02-472F-B544-12424B32F9EE}" type="datetimeFigureOut">
              <a:rPr lang="tr-TR" smtClean="0">
                <a:solidFill>
                  <a:prstClr val="black"/>
                </a:solidFill>
              </a:rPr>
              <a:pPr/>
              <a:t>07.10.2016</a:t>
            </a:fld>
            <a:endParaRPr lang="tr-TR">
              <a:solidFill>
                <a:prstClr val="black"/>
              </a:solidFill>
            </a:endParaRPr>
          </a:p>
        </p:txBody>
      </p:sp>
      <p:sp>
        <p:nvSpPr>
          <p:cNvPr id="5" name="4 Altbilgi Yer Tutucusu"/>
          <p:cNvSpPr>
            <a:spLocks noGrp="1"/>
          </p:cNvSpPr>
          <p:nvPr>
            <p:ph type="ftr" sz="quarter" idx="11"/>
          </p:nvPr>
        </p:nvSpPr>
        <p:spPr/>
        <p:txBody>
          <a:bodyPr/>
          <a:lstStyle>
            <a:extLst/>
          </a:lstStyle>
          <a:p>
            <a:endParaRPr lang="tr-TR">
              <a:solidFill>
                <a:prstClr val="black"/>
              </a:solidFill>
            </a:endParaRPr>
          </a:p>
        </p:txBody>
      </p:sp>
      <p:sp>
        <p:nvSpPr>
          <p:cNvPr id="6" name="5 Slayt Numarası Yer Tutucusu"/>
          <p:cNvSpPr>
            <a:spLocks noGrp="1"/>
          </p:cNvSpPr>
          <p:nvPr>
            <p:ph type="sldNum" sz="quarter" idx="12"/>
          </p:nvPr>
        </p:nvSpPr>
        <p:spPr/>
        <p:txBody>
          <a:bodyPr/>
          <a:lstStyle>
            <a:extLst/>
          </a:lstStyle>
          <a:p>
            <a:fld id="{68488F3E-243A-4BD7-8746-21364CDBF2B8}" type="slidenum">
              <a:rPr lang="tr-TR" smtClean="0">
                <a:solidFill>
                  <a:prstClr val="black"/>
                </a:solidFill>
              </a:rPr>
              <a:pPr/>
              <a:t>‹#›</a:t>
            </a:fld>
            <a:endParaRPr lang="tr-TR">
              <a:solidFill>
                <a:prstClr val="black"/>
              </a:solidFill>
            </a:endParaRPr>
          </a:p>
        </p:txBody>
      </p:sp>
    </p:spTree>
    <p:extLst>
      <p:ext uri="{BB962C8B-B14F-4D97-AF65-F5344CB8AC3E}">
        <p14:creationId xmlns:p14="http://schemas.microsoft.com/office/powerpoint/2010/main" val="2090263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5DAB1F9-7E02-472F-B544-12424B32F9EE}" type="datetimeFigureOut">
              <a:rPr lang="tr-TR" smtClean="0">
                <a:solidFill>
                  <a:prstClr val="black"/>
                </a:solidFill>
              </a:rPr>
              <a:pPr/>
              <a:t>07.10.2016</a:t>
            </a:fld>
            <a:endParaRPr lang="tr-TR">
              <a:solidFill>
                <a:prstClr val="black"/>
              </a:solidFill>
            </a:endParaRPr>
          </a:p>
        </p:txBody>
      </p:sp>
      <p:sp>
        <p:nvSpPr>
          <p:cNvPr id="5" name="4 Altbilgi Yer Tutucusu"/>
          <p:cNvSpPr>
            <a:spLocks noGrp="1"/>
          </p:cNvSpPr>
          <p:nvPr>
            <p:ph type="ftr" sz="quarter" idx="11"/>
          </p:nvPr>
        </p:nvSpPr>
        <p:spPr/>
        <p:txBody>
          <a:bodyPr/>
          <a:lstStyle>
            <a:extLst/>
          </a:lstStyle>
          <a:p>
            <a:endParaRPr lang="tr-TR">
              <a:solidFill>
                <a:prstClr val="black"/>
              </a:solidFill>
            </a:endParaRPr>
          </a:p>
        </p:txBody>
      </p:sp>
      <p:sp>
        <p:nvSpPr>
          <p:cNvPr id="6" name="5 Slayt Numarası Yer Tutucusu"/>
          <p:cNvSpPr>
            <a:spLocks noGrp="1"/>
          </p:cNvSpPr>
          <p:nvPr>
            <p:ph type="sldNum" sz="quarter" idx="12"/>
          </p:nvPr>
        </p:nvSpPr>
        <p:spPr/>
        <p:txBody>
          <a:bodyPr/>
          <a:lstStyle>
            <a:extLst/>
          </a:lstStyle>
          <a:p>
            <a:fld id="{68488F3E-243A-4BD7-8746-21364CDBF2B8}" type="slidenum">
              <a:rPr lang="tr-TR" smtClean="0">
                <a:solidFill>
                  <a:prstClr val="black"/>
                </a:solidFill>
              </a:rPr>
              <a:pPr/>
              <a:t>‹#›</a:t>
            </a:fld>
            <a:endParaRPr lang="tr-TR">
              <a:solidFill>
                <a:prstClr val="black"/>
              </a:solidFill>
            </a:endParaRP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1045678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95DAB1F9-7E02-472F-B544-12424B32F9EE}" type="datetimeFigureOut">
              <a:rPr lang="tr-TR" smtClean="0">
                <a:solidFill>
                  <a:prstClr val="black"/>
                </a:solidFill>
              </a:rPr>
              <a:pPr/>
              <a:t>07.10.2016</a:t>
            </a:fld>
            <a:endParaRPr lang="tr-TR">
              <a:solidFill>
                <a:prstClr val="black"/>
              </a:solidFill>
            </a:endParaRPr>
          </a:p>
        </p:txBody>
      </p:sp>
      <p:sp>
        <p:nvSpPr>
          <p:cNvPr id="5" name="4 Altbilgi Yer Tutucusu"/>
          <p:cNvSpPr>
            <a:spLocks noGrp="1"/>
          </p:cNvSpPr>
          <p:nvPr>
            <p:ph type="ftr" sz="quarter" idx="11"/>
          </p:nvPr>
        </p:nvSpPr>
        <p:spPr/>
        <p:txBody>
          <a:bodyPr/>
          <a:lstStyle>
            <a:extLst/>
          </a:lstStyle>
          <a:p>
            <a:endParaRPr lang="tr-TR">
              <a:solidFill>
                <a:prstClr val="black"/>
              </a:solidFill>
            </a:endParaRPr>
          </a:p>
        </p:txBody>
      </p:sp>
      <p:sp>
        <p:nvSpPr>
          <p:cNvPr id="6" name="5 Slayt Numarası Yer Tutucusu"/>
          <p:cNvSpPr>
            <a:spLocks noGrp="1"/>
          </p:cNvSpPr>
          <p:nvPr>
            <p:ph type="sldNum" sz="quarter" idx="12"/>
          </p:nvPr>
        </p:nvSpPr>
        <p:spPr/>
        <p:txBody>
          <a:bodyPr/>
          <a:lstStyle>
            <a:extLst/>
          </a:lstStyle>
          <a:p>
            <a:fld id="{68488F3E-243A-4BD7-8746-21364CDBF2B8}" type="slidenum">
              <a:rPr lang="tr-TR" smtClean="0">
                <a:solidFill>
                  <a:prstClr val="black"/>
                </a:solidFill>
              </a:rPr>
              <a:pPr/>
              <a:t>‹#›</a:t>
            </a:fld>
            <a:endParaRPr lang="tr-TR">
              <a:solidFill>
                <a:prstClr val="black"/>
              </a:solidFill>
            </a:endParaRP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Tree>
    <p:extLst>
      <p:ext uri="{BB962C8B-B14F-4D97-AF65-F5344CB8AC3E}">
        <p14:creationId xmlns:p14="http://schemas.microsoft.com/office/powerpoint/2010/main" val="3405605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95DAB1F9-7E02-472F-B544-12424B32F9EE}" type="datetimeFigureOut">
              <a:rPr lang="tr-TR" smtClean="0">
                <a:solidFill>
                  <a:prstClr val="black"/>
                </a:solidFill>
              </a:rPr>
              <a:pPr/>
              <a:t>07.10.2016</a:t>
            </a:fld>
            <a:endParaRPr lang="tr-TR">
              <a:solidFill>
                <a:prstClr val="black"/>
              </a:solidFill>
            </a:endParaRPr>
          </a:p>
        </p:txBody>
      </p:sp>
      <p:sp>
        <p:nvSpPr>
          <p:cNvPr id="6" name="5 Altbilgi Yer Tutucusu"/>
          <p:cNvSpPr>
            <a:spLocks noGrp="1"/>
          </p:cNvSpPr>
          <p:nvPr>
            <p:ph type="ftr" sz="quarter" idx="11"/>
          </p:nvPr>
        </p:nvSpPr>
        <p:spPr/>
        <p:txBody>
          <a:bodyPr/>
          <a:lstStyle>
            <a:extLst/>
          </a:lstStyle>
          <a:p>
            <a:endParaRPr lang="tr-TR">
              <a:solidFill>
                <a:prstClr val="black"/>
              </a:solidFill>
            </a:endParaRPr>
          </a:p>
        </p:txBody>
      </p:sp>
      <p:sp>
        <p:nvSpPr>
          <p:cNvPr id="7" name="6 Slayt Numarası Yer Tutucusu"/>
          <p:cNvSpPr>
            <a:spLocks noGrp="1"/>
          </p:cNvSpPr>
          <p:nvPr>
            <p:ph type="sldNum" sz="quarter" idx="12"/>
          </p:nvPr>
        </p:nvSpPr>
        <p:spPr/>
        <p:txBody>
          <a:bodyPr/>
          <a:lstStyle>
            <a:extLst/>
          </a:lstStyle>
          <a:p>
            <a:fld id="{68488F3E-243A-4BD7-8746-21364CDBF2B8}" type="slidenum">
              <a:rPr lang="tr-TR" smtClean="0">
                <a:solidFill>
                  <a:prstClr val="black"/>
                </a:solidFill>
              </a:rPr>
              <a:pPr/>
              <a:t>‹#›</a:t>
            </a:fld>
            <a:endParaRPr lang="tr-TR">
              <a:solidFill>
                <a:prstClr val="black"/>
              </a:solidFill>
            </a:endParaRP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3095647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95DAB1F9-7E02-472F-B544-12424B32F9EE}" type="datetimeFigureOut">
              <a:rPr lang="tr-TR" smtClean="0">
                <a:solidFill>
                  <a:prstClr val="black"/>
                </a:solidFill>
              </a:rPr>
              <a:pPr/>
              <a:t>07.10.2016</a:t>
            </a:fld>
            <a:endParaRPr lang="tr-TR">
              <a:solidFill>
                <a:prstClr val="black"/>
              </a:solidFill>
            </a:endParaRPr>
          </a:p>
        </p:txBody>
      </p:sp>
      <p:sp>
        <p:nvSpPr>
          <p:cNvPr id="8" name="7 Altbilgi Yer Tutucusu"/>
          <p:cNvSpPr>
            <a:spLocks noGrp="1"/>
          </p:cNvSpPr>
          <p:nvPr>
            <p:ph type="ftr" sz="quarter" idx="11"/>
          </p:nvPr>
        </p:nvSpPr>
        <p:spPr/>
        <p:txBody>
          <a:bodyPr/>
          <a:lstStyle>
            <a:extLst/>
          </a:lstStyle>
          <a:p>
            <a:endParaRPr lang="tr-TR">
              <a:solidFill>
                <a:prstClr val="black"/>
              </a:solidFill>
            </a:endParaRPr>
          </a:p>
        </p:txBody>
      </p:sp>
      <p:sp>
        <p:nvSpPr>
          <p:cNvPr id="9" name="8 Slayt Numarası Yer Tutucusu"/>
          <p:cNvSpPr>
            <a:spLocks noGrp="1"/>
          </p:cNvSpPr>
          <p:nvPr>
            <p:ph type="sldNum" sz="quarter" idx="12"/>
          </p:nvPr>
        </p:nvSpPr>
        <p:spPr/>
        <p:txBody>
          <a:bodyPr/>
          <a:lstStyle>
            <a:extLst/>
          </a:lstStyle>
          <a:p>
            <a:fld id="{68488F3E-243A-4BD7-8746-21364CDBF2B8}" type="slidenum">
              <a:rPr lang="tr-TR" smtClean="0">
                <a:solidFill>
                  <a:prstClr val="black"/>
                </a:solidFill>
              </a:rPr>
              <a:pPr/>
              <a:t>‹#›</a:t>
            </a:fld>
            <a:endParaRPr lang="tr-TR">
              <a:solidFill>
                <a:prstClr val="black"/>
              </a:solidFill>
            </a:endParaRPr>
          </a:p>
        </p:txBody>
      </p:sp>
    </p:spTree>
    <p:extLst>
      <p:ext uri="{BB962C8B-B14F-4D97-AF65-F5344CB8AC3E}">
        <p14:creationId xmlns:p14="http://schemas.microsoft.com/office/powerpoint/2010/main" val="39780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95DAB1F9-7E02-472F-B544-12424B32F9EE}" type="datetimeFigureOut">
              <a:rPr lang="tr-TR" smtClean="0">
                <a:solidFill>
                  <a:prstClr val="black"/>
                </a:solidFill>
              </a:rPr>
              <a:pPr/>
              <a:t>07.10.2016</a:t>
            </a:fld>
            <a:endParaRPr lang="tr-TR">
              <a:solidFill>
                <a:prstClr val="black"/>
              </a:solidFill>
            </a:endParaRPr>
          </a:p>
        </p:txBody>
      </p:sp>
      <p:sp>
        <p:nvSpPr>
          <p:cNvPr id="4" name="3 Altbilgi Yer Tutucusu"/>
          <p:cNvSpPr>
            <a:spLocks noGrp="1"/>
          </p:cNvSpPr>
          <p:nvPr>
            <p:ph type="ftr" sz="quarter" idx="11"/>
          </p:nvPr>
        </p:nvSpPr>
        <p:spPr/>
        <p:txBody>
          <a:bodyPr/>
          <a:lstStyle>
            <a:extLst/>
          </a:lstStyle>
          <a:p>
            <a:endParaRPr lang="tr-TR">
              <a:solidFill>
                <a:prstClr val="black"/>
              </a:solidFill>
            </a:endParaRPr>
          </a:p>
        </p:txBody>
      </p:sp>
      <p:sp>
        <p:nvSpPr>
          <p:cNvPr id="5" name="4 Slayt Numarası Yer Tutucusu"/>
          <p:cNvSpPr>
            <a:spLocks noGrp="1"/>
          </p:cNvSpPr>
          <p:nvPr>
            <p:ph type="sldNum" sz="quarter" idx="12"/>
          </p:nvPr>
        </p:nvSpPr>
        <p:spPr/>
        <p:txBody>
          <a:bodyPr/>
          <a:lstStyle>
            <a:extLst/>
          </a:lstStyle>
          <a:p>
            <a:fld id="{68488F3E-243A-4BD7-8746-21364CDBF2B8}" type="slidenum">
              <a:rPr lang="tr-TR" smtClean="0">
                <a:solidFill>
                  <a:prstClr val="black"/>
                </a:solidFill>
              </a:rPr>
              <a:pPr/>
              <a:t>‹#›</a:t>
            </a:fld>
            <a:endParaRPr lang="tr-TR">
              <a:solidFill>
                <a:prstClr val="black"/>
              </a:solidFill>
            </a:endParaRP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749208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95DAB1F9-7E02-472F-B544-12424B32F9EE}" type="datetimeFigureOut">
              <a:rPr lang="tr-TR" smtClean="0">
                <a:solidFill>
                  <a:prstClr val="black"/>
                </a:solidFill>
              </a:rPr>
              <a:pPr/>
              <a:t>07.10.2016</a:t>
            </a:fld>
            <a:endParaRPr lang="tr-TR">
              <a:solidFill>
                <a:prstClr val="black"/>
              </a:solidFill>
            </a:endParaRPr>
          </a:p>
        </p:txBody>
      </p:sp>
      <p:sp>
        <p:nvSpPr>
          <p:cNvPr id="3" name="2 Altbilgi Yer Tutucusu"/>
          <p:cNvSpPr>
            <a:spLocks noGrp="1"/>
          </p:cNvSpPr>
          <p:nvPr>
            <p:ph type="ftr" sz="quarter" idx="11"/>
          </p:nvPr>
        </p:nvSpPr>
        <p:spPr/>
        <p:txBody>
          <a:bodyPr/>
          <a:lstStyle>
            <a:extLst/>
          </a:lstStyle>
          <a:p>
            <a:endParaRPr lang="tr-TR">
              <a:solidFill>
                <a:prstClr val="black"/>
              </a:solidFill>
            </a:endParaRPr>
          </a:p>
        </p:txBody>
      </p:sp>
      <p:sp>
        <p:nvSpPr>
          <p:cNvPr id="4" name="3 Slayt Numarası Yer Tutucusu"/>
          <p:cNvSpPr>
            <a:spLocks noGrp="1"/>
          </p:cNvSpPr>
          <p:nvPr>
            <p:ph type="sldNum" sz="quarter" idx="12"/>
          </p:nvPr>
        </p:nvSpPr>
        <p:spPr/>
        <p:txBody>
          <a:bodyPr/>
          <a:lstStyle>
            <a:extLst/>
          </a:lstStyle>
          <a:p>
            <a:fld id="{68488F3E-243A-4BD7-8746-21364CDBF2B8}" type="slidenum">
              <a:rPr lang="tr-TR" smtClean="0">
                <a:solidFill>
                  <a:prstClr val="black"/>
                </a:solidFill>
              </a:rPr>
              <a:pPr/>
              <a:t>‹#›</a:t>
            </a:fld>
            <a:endParaRPr lang="tr-TR">
              <a:solidFill>
                <a:prstClr val="black"/>
              </a:solidFill>
            </a:endParaRPr>
          </a:p>
        </p:txBody>
      </p:sp>
    </p:spTree>
    <p:extLst>
      <p:ext uri="{BB962C8B-B14F-4D97-AF65-F5344CB8AC3E}">
        <p14:creationId xmlns:p14="http://schemas.microsoft.com/office/powerpoint/2010/main" val="2302789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95DAB1F9-7E02-472F-B544-12424B32F9EE}" type="datetimeFigureOut">
              <a:rPr lang="tr-TR" smtClean="0">
                <a:solidFill>
                  <a:prstClr val="black"/>
                </a:solidFill>
              </a:rPr>
              <a:pPr/>
              <a:t>07.10.2016</a:t>
            </a:fld>
            <a:endParaRPr lang="tr-TR">
              <a:solidFill>
                <a:prstClr val="black"/>
              </a:solidFill>
            </a:endParaRPr>
          </a:p>
        </p:txBody>
      </p:sp>
      <p:sp>
        <p:nvSpPr>
          <p:cNvPr id="6" name="5 Altbilgi Yer Tutucusu"/>
          <p:cNvSpPr>
            <a:spLocks noGrp="1"/>
          </p:cNvSpPr>
          <p:nvPr>
            <p:ph type="ftr" sz="quarter" idx="11"/>
          </p:nvPr>
        </p:nvSpPr>
        <p:spPr/>
        <p:txBody>
          <a:bodyPr/>
          <a:lstStyle>
            <a:extLst/>
          </a:lstStyle>
          <a:p>
            <a:endParaRPr lang="tr-TR">
              <a:solidFill>
                <a:prstClr val="black"/>
              </a:solidFill>
            </a:endParaRPr>
          </a:p>
        </p:txBody>
      </p:sp>
      <p:sp>
        <p:nvSpPr>
          <p:cNvPr id="7" name="6 Slayt Numarası Yer Tutucusu"/>
          <p:cNvSpPr>
            <a:spLocks noGrp="1"/>
          </p:cNvSpPr>
          <p:nvPr>
            <p:ph type="sldNum" sz="quarter" idx="12"/>
          </p:nvPr>
        </p:nvSpPr>
        <p:spPr/>
        <p:txBody>
          <a:bodyPr/>
          <a:lstStyle>
            <a:extLst/>
          </a:lstStyle>
          <a:p>
            <a:fld id="{68488F3E-243A-4BD7-8746-21364CDBF2B8}" type="slidenum">
              <a:rPr lang="tr-TR" smtClean="0">
                <a:solidFill>
                  <a:prstClr val="black"/>
                </a:solidFill>
              </a:rPr>
              <a:pPr/>
              <a:t>‹#›</a:t>
            </a:fld>
            <a:endParaRPr lang="tr-TR">
              <a:solidFill>
                <a:prstClr val="black"/>
              </a:solidFill>
            </a:endParaRPr>
          </a:p>
        </p:txBody>
      </p:sp>
    </p:spTree>
    <p:extLst>
      <p:ext uri="{BB962C8B-B14F-4D97-AF65-F5344CB8AC3E}">
        <p14:creationId xmlns:p14="http://schemas.microsoft.com/office/powerpoint/2010/main" val="3824591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95DAB1F9-7E02-472F-B544-12424B32F9EE}" type="datetimeFigureOut">
              <a:rPr lang="tr-TR" smtClean="0">
                <a:solidFill>
                  <a:prstClr val="black"/>
                </a:solidFill>
              </a:rPr>
              <a:pPr/>
              <a:t>07.10.2016</a:t>
            </a:fld>
            <a:endParaRPr lang="tr-TR">
              <a:solidFill>
                <a:prstClr val="black"/>
              </a:solidFill>
            </a:endParaRP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solidFill>
                <a:prstClr val="black"/>
              </a:solidFill>
            </a:endParaRP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68488F3E-243A-4BD7-8746-21364CDBF2B8}" type="slidenum">
              <a:rPr lang="tr-TR" smtClean="0">
                <a:solidFill>
                  <a:prstClr val="black"/>
                </a:solidFill>
              </a:rPr>
              <a:pPr/>
              <a:t>‹#›</a:t>
            </a:fld>
            <a:endParaRPr lang="tr-TR">
              <a:solidFill>
                <a:prstClr val="black"/>
              </a:solidFill>
            </a:endParaRP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9" name="8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0" name="9 Dik Üçgen"/>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a:solidFill>
                <a:prstClr val="white"/>
              </a:solidFill>
            </a:endParaRPr>
          </a:p>
        </p:txBody>
      </p:sp>
    </p:spTree>
    <p:extLst>
      <p:ext uri="{BB962C8B-B14F-4D97-AF65-F5344CB8AC3E}">
        <p14:creationId xmlns:p14="http://schemas.microsoft.com/office/powerpoint/2010/main" val="2055775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12 Serbest Form"/>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2" name="11 Serbest Form"/>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4" name="13 Dik Üçgen"/>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5DAB1F9-7E02-472F-B544-12424B32F9EE}" type="datetimeFigureOut">
              <a:rPr lang="tr-TR" smtClean="0">
                <a:solidFill>
                  <a:prstClr val="black"/>
                </a:solidFill>
              </a:rPr>
              <a:pPr/>
              <a:t>07.10.2016</a:t>
            </a:fld>
            <a:endParaRPr lang="tr-TR">
              <a:solidFill>
                <a:prstClr val="black"/>
              </a:solidFill>
            </a:endParaRP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solidFill>
                <a:prstClr val="black"/>
              </a:solidFill>
            </a:endParaRP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8488F3E-243A-4BD7-8746-21364CDBF2B8}" type="slidenum">
              <a:rPr lang="tr-TR" smtClean="0">
                <a:solidFill>
                  <a:prstClr val="black"/>
                </a:solidFill>
              </a:rPr>
              <a:pPr/>
              <a:t>‹#›</a:t>
            </a:fld>
            <a:endParaRPr lang="tr-TR">
              <a:solidFill>
                <a:prstClr val="black"/>
              </a:solidFill>
            </a:endParaRPr>
          </a:p>
        </p:txBody>
      </p:sp>
    </p:spTree>
    <p:extLst>
      <p:ext uri="{BB962C8B-B14F-4D97-AF65-F5344CB8AC3E}">
        <p14:creationId xmlns:p14="http://schemas.microsoft.com/office/powerpoint/2010/main" val="1194531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500043"/>
            <a:ext cx="7772400" cy="3082320"/>
          </a:xfrm>
          <a:solidFill>
            <a:srgbClr val="FFC000"/>
          </a:solidFill>
        </p:spPr>
        <p:txBody>
          <a:bodyPr>
            <a:noAutofit/>
          </a:bodyPr>
          <a:lstStyle/>
          <a:p>
            <a:pPr algn="ctr"/>
            <a:r>
              <a:rPr lang="tr-TR" sz="4000" dirty="0" smtClean="0">
                <a:solidFill>
                  <a:srgbClr val="0070C0"/>
                </a:solidFill>
              </a:rPr>
              <a:t>KONUT MARKALARI PAZARLAMA İLETİŞİMİNDE </a:t>
            </a:r>
            <a:br>
              <a:rPr lang="tr-TR" sz="4000" dirty="0" smtClean="0">
                <a:solidFill>
                  <a:srgbClr val="0070C0"/>
                </a:solidFill>
              </a:rPr>
            </a:br>
            <a:r>
              <a:rPr lang="tr-TR" sz="4000" dirty="0" smtClean="0">
                <a:solidFill>
                  <a:srgbClr val="0070C0"/>
                </a:solidFill>
              </a:rPr>
              <a:t>SOSYAL MEDYAYI NASIL KULLANIYOR?: </a:t>
            </a:r>
            <a:br>
              <a:rPr lang="tr-TR" sz="4000" dirty="0" smtClean="0">
                <a:solidFill>
                  <a:srgbClr val="0070C0"/>
                </a:solidFill>
              </a:rPr>
            </a:br>
            <a:r>
              <a:rPr lang="tr-TR" sz="4000" dirty="0" smtClean="0">
                <a:solidFill>
                  <a:srgbClr val="0070C0"/>
                </a:solidFill>
              </a:rPr>
              <a:t>BİR İÇERİK ANALİZİ </a:t>
            </a:r>
          </a:p>
        </p:txBody>
      </p:sp>
      <p:sp>
        <p:nvSpPr>
          <p:cNvPr id="3" name="2 Alt Başlık"/>
          <p:cNvSpPr>
            <a:spLocks noGrp="1"/>
          </p:cNvSpPr>
          <p:nvPr>
            <p:ph type="subTitle" idx="1"/>
          </p:nvPr>
        </p:nvSpPr>
        <p:spPr>
          <a:xfrm>
            <a:off x="685800" y="3611606"/>
            <a:ext cx="7772400" cy="1603343"/>
          </a:xfrm>
        </p:spPr>
        <p:txBody>
          <a:bodyPr>
            <a:normAutofit fontScale="92500"/>
          </a:bodyPr>
          <a:lstStyle/>
          <a:p>
            <a:pPr algn="ctr"/>
            <a:r>
              <a:rPr lang="tr-TR" b="1" dirty="0" smtClean="0"/>
              <a:t>Meltem ÖZTÜRK </a:t>
            </a:r>
            <a:r>
              <a:rPr lang="tr-TR" b="1" i="1" dirty="0" smtClean="0"/>
              <a:t>&lt;</a:t>
            </a:r>
            <a:r>
              <a:rPr lang="tr-TR" b="1" i="1" dirty="0" err="1" smtClean="0"/>
              <a:t>mozturk</a:t>
            </a:r>
            <a:r>
              <a:rPr lang="tr-TR" b="1" i="1" dirty="0" smtClean="0"/>
              <a:t>@</a:t>
            </a:r>
            <a:r>
              <a:rPr lang="tr-TR" b="1" i="1" dirty="0" err="1" smtClean="0"/>
              <a:t>pau</a:t>
            </a:r>
            <a:r>
              <a:rPr lang="tr-TR" b="1" i="1" dirty="0" smtClean="0"/>
              <a:t>.edu.tr&gt;</a:t>
            </a:r>
          </a:p>
          <a:p>
            <a:pPr algn="ctr"/>
            <a:r>
              <a:rPr lang="tr-TR" b="1" dirty="0" smtClean="0"/>
              <a:t>Tahsin Perçin </a:t>
            </a:r>
            <a:r>
              <a:rPr lang="tr-TR" b="1" dirty="0" err="1" smtClean="0"/>
              <a:t>Batum</a:t>
            </a:r>
            <a:r>
              <a:rPr lang="tr-TR" b="1" dirty="0" smtClean="0"/>
              <a:t> </a:t>
            </a:r>
            <a:r>
              <a:rPr lang="tr-TR" b="1" i="1" dirty="0" smtClean="0"/>
              <a:t>&lt;</a:t>
            </a:r>
            <a:r>
              <a:rPr lang="tr-TR" b="1" i="1" dirty="0" err="1" smtClean="0"/>
              <a:t>tpbatum</a:t>
            </a:r>
            <a:r>
              <a:rPr lang="tr-TR" b="1" i="1" dirty="0" smtClean="0"/>
              <a:t>@</a:t>
            </a:r>
            <a:r>
              <a:rPr lang="tr-TR" b="1" i="1" dirty="0" err="1" smtClean="0"/>
              <a:t>gmail</a:t>
            </a:r>
            <a:r>
              <a:rPr lang="tr-TR" b="1" i="1" dirty="0" smtClean="0"/>
              <a:t>.com&gt;</a:t>
            </a:r>
            <a:endParaRPr lang="tr-TR" i="1" dirty="0" smtClean="0"/>
          </a:p>
          <a:p>
            <a:pPr algn="ctr"/>
            <a:r>
              <a:rPr lang="tr-TR" b="1" dirty="0" smtClean="0"/>
              <a:t>Nezihe Figen ERSOY </a:t>
            </a:r>
            <a:r>
              <a:rPr lang="tr-TR" b="1" i="1" dirty="0" smtClean="0"/>
              <a:t>&lt;</a:t>
            </a:r>
            <a:r>
              <a:rPr lang="tr-TR" b="1" i="1" dirty="0" err="1" smtClean="0"/>
              <a:t>nfersoy</a:t>
            </a:r>
            <a:r>
              <a:rPr lang="tr-TR" b="1" i="1" dirty="0" smtClean="0"/>
              <a:t>@</a:t>
            </a:r>
            <a:r>
              <a:rPr lang="tr-TR" b="1" i="1" dirty="0" err="1" smtClean="0"/>
              <a:t>anadolu</a:t>
            </a:r>
            <a:r>
              <a:rPr lang="tr-TR" b="1" i="1" dirty="0" smtClean="0"/>
              <a:t>.edu.tr&gt;</a:t>
            </a:r>
            <a:endParaRPr lang="tr-TR" i="1" dirty="0" smtClean="0"/>
          </a:p>
          <a:p>
            <a:endParaRPr lang="tr-TR" dirty="0"/>
          </a:p>
        </p:txBody>
      </p:sp>
    </p:spTree>
    <p:extLst>
      <p:ext uri="{BB962C8B-B14F-4D97-AF65-F5344CB8AC3E}">
        <p14:creationId xmlns:p14="http://schemas.microsoft.com/office/powerpoint/2010/main" val="4214260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Markalı konut firmalarının sosyal medya hesap içerikleri pazarlama iletişimi yöntemlerinin çeşidi ve yapısına uygun olarak sınıflanmıştır.</a:t>
            </a:r>
          </a:p>
          <a:p>
            <a:r>
              <a:rPr lang="tr-TR" b="1" dirty="0" smtClean="0">
                <a:solidFill>
                  <a:srgbClr val="7030A0"/>
                </a:solidFill>
              </a:rPr>
              <a:t>Pazarlama iletişimi yöntemleri olan reklam, halkla ilişkiler, satış geliştirme, doğrudan pazarlama ve kişisel satış sınıflandırması esas alınarak ve ilgili literatür takip edilerek yürütülmüştür (Mucuk, 2012). </a:t>
            </a:r>
            <a:endParaRPr lang="tr-TR" b="1" dirty="0">
              <a:solidFill>
                <a:srgbClr val="7030A0"/>
              </a:solidFill>
            </a:endParaRPr>
          </a:p>
        </p:txBody>
      </p:sp>
      <p:sp>
        <p:nvSpPr>
          <p:cNvPr id="3" name="2 Başlık"/>
          <p:cNvSpPr>
            <a:spLocks noGrp="1"/>
          </p:cNvSpPr>
          <p:nvPr>
            <p:ph type="title"/>
          </p:nvPr>
        </p:nvSpPr>
        <p:spPr/>
        <p:txBody>
          <a:bodyPr>
            <a:normAutofit fontScale="90000"/>
          </a:bodyPr>
          <a:lstStyle/>
          <a:p>
            <a:r>
              <a:rPr lang="tr-TR" dirty="0" smtClean="0"/>
              <a:t>YÖNTEM (3) </a:t>
            </a:r>
            <a:br>
              <a:rPr lang="tr-TR" dirty="0" smtClean="0"/>
            </a:br>
            <a:r>
              <a:rPr lang="tr-TR" sz="4000" dirty="0" smtClean="0"/>
              <a:t>Kategorilerin belirlenmesi</a:t>
            </a:r>
            <a:endParaRPr lang="tr-TR" dirty="0"/>
          </a:p>
        </p:txBody>
      </p:sp>
    </p:spTree>
    <p:extLst>
      <p:ext uri="{BB962C8B-B14F-4D97-AF65-F5344CB8AC3E}">
        <p14:creationId xmlns:p14="http://schemas.microsoft.com/office/powerpoint/2010/main" val="4161579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214422"/>
            <a:ext cx="8229600" cy="4792869"/>
          </a:xfrm>
        </p:spPr>
        <p:txBody>
          <a:bodyPr>
            <a:normAutofit fontScale="85000" lnSpcReduction="20000"/>
          </a:bodyPr>
          <a:lstStyle/>
          <a:p>
            <a:r>
              <a:rPr lang="tr-TR" dirty="0" smtClean="0"/>
              <a:t>Araştırmanın </a:t>
            </a:r>
            <a:r>
              <a:rPr lang="tr-TR" dirty="0" smtClean="0">
                <a:solidFill>
                  <a:srgbClr val="FF0000"/>
                </a:solidFill>
              </a:rPr>
              <a:t>güvenilirliği </a:t>
            </a:r>
            <a:r>
              <a:rPr lang="tr-TR" dirty="0" smtClean="0"/>
              <a:t>açısından içerik analizinin farklı gözlemcilerin aynı materyal üzerinde aynı olguları gözleyebilmesi yani </a:t>
            </a:r>
            <a:r>
              <a:rPr lang="tr-TR" dirty="0" smtClean="0">
                <a:solidFill>
                  <a:srgbClr val="FF0000"/>
                </a:solidFill>
              </a:rPr>
              <a:t>nesnel</a:t>
            </a:r>
            <a:r>
              <a:rPr lang="tr-TR" dirty="0" smtClean="0"/>
              <a:t> olması gerekir. </a:t>
            </a:r>
          </a:p>
          <a:p>
            <a:pPr marL="109728" indent="0">
              <a:buNone/>
            </a:pPr>
            <a:endParaRPr lang="tr-TR" dirty="0" smtClean="0"/>
          </a:p>
          <a:p>
            <a:pPr marL="624078" indent="-514350">
              <a:buAutoNum type="arabicPeriod"/>
            </a:pPr>
            <a:r>
              <a:rPr lang="tr-TR" dirty="0" smtClean="0"/>
              <a:t>İçerikler iki araştırmacı tarafından ayrı ayrı incelenmiş ve,</a:t>
            </a:r>
          </a:p>
          <a:p>
            <a:pPr marL="624078" indent="-514350">
              <a:buAutoNum type="arabicPeriod"/>
            </a:pPr>
            <a:endParaRPr lang="tr-TR" dirty="0" smtClean="0"/>
          </a:p>
          <a:p>
            <a:pPr marL="624078" indent="-514350">
              <a:buAutoNum type="arabicPeriod"/>
            </a:pPr>
            <a:r>
              <a:rPr lang="tr-TR" dirty="0" smtClean="0"/>
              <a:t>İncelenen içeriklerin pazarlama </a:t>
            </a:r>
            <a:r>
              <a:rPr lang="tr-TR" dirty="0"/>
              <a:t>iletişimi </a:t>
            </a:r>
            <a:r>
              <a:rPr lang="tr-TR" dirty="0" smtClean="0"/>
              <a:t>araçlarının sınıflandırılmasında yaklaşık </a:t>
            </a:r>
            <a:r>
              <a:rPr lang="tr-TR" dirty="0">
                <a:solidFill>
                  <a:srgbClr val="7030A0"/>
                </a:solidFill>
              </a:rPr>
              <a:t>%95 </a:t>
            </a:r>
            <a:r>
              <a:rPr lang="tr-TR" dirty="0" smtClean="0">
                <a:solidFill>
                  <a:srgbClr val="7030A0"/>
                </a:solidFill>
              </a:rPr>
              <a:t>oranında </a:t>
            </a:r>
            <a:r>
              <a:rPr lang="tr-TR" dirty="0">
                <a:solidFill>
                  <a:srgbClr val="7030A0"/>
                </a:solidFill>
              </a:rPr>
              <a:t>fikir birliği oluşmuş,</a:t>
            </a:r>
          </a:p>
          <a:p>
            <a:pPr marL="624078" indent="-514350">
              <a:buAutoNum type="arabicPeriod"/>
            </a:pPr>
            <a:endParaRPr lang="tr-TR" dirty="0" smtClean="0">
              <a:solidFill>
                <a:srgbClr val="7030A0"/>
              </a:solidFill>
            </a:endParaRPr>
          </a:p>
          <a:p>
            <a:pPr marL="624078" indent="-514350">
              <a:buAutoNum type="arabicPeriod"/>
            </a:pPr>
            <a:r>
              <a:rPr lang="tr-TR" dirty="0" smtClean="0"/>
              <a:t>Bununla birlikte aktif olan, markalı konut firmasının resmi kurumsal web sitesinde ifade edilen sosyal medya hesapları esas alınmıştır. </a:t>
            </a:r>
            <a:endParaRPr lang="tr-TR" dirty="0"/>
          </a:p>
        </p:txBody>
      </p:sp>
      <p:sp>
        <p:nvSpPr>
          <p:cNvPr id="3" name="2 Başlık"/>
          <p:cNvSpPr>
            <a:spLocks noGrp="1"/>
          </p:cNvSpPr>
          <p:nvPr>
            <p:ph type="title"/>
          </p:nvPr>
        </p:nvSpPr>
        <p:spPr/>
        <p:txBody>
          <a:bodyPr>
            <a:normAutofit fontScale="90000"/>
          </a:bodyPr>
          <a:lstStyle/>
          <a:p>
            <a:pPr lvl="0"/>
            <a:r>
              <a:rPr lang="tr-TR" sz="3100" dirty="0" smtClean="0"/>
              <a:t>YÖNTEM (6) </a:t>
            </a:r>
            <a:br>
              <a:rPr lang="tr-TR" sz="3100" dirty="0" smtClean="0"/>
            </a:br>
            <a:r>
              <a:rPr lang="tr-TR" sz="3100" dirty="0" smtClean="0"/>
              <a:t>Geçerlik ve güvenirlik saptamasının yapılması</a:t>
            </a:r>
            <a:r>
              <a:rPr lang="tr-TR" sz="4400" dirty="0" smtClean="0"/>
              <a:t/>
            </a:r>
            <a:br>
              <a:rPr lang="tr-TR" sz="4400" dirty="0" smtClean="0"/>
            </a:br>
            <a:endParaRPr lang="tr-TR" dirty="0"/>
          </a:p>
        </p:txBody>
      </p:sp>
    </p:spTree>
    <p:extLst>
      <p:ext uri="{BB962C8B-B14F-4D97-AF65-F5344CB8AC3E}">
        <p14:creationId xmlns:p14="http://schemas.microsoft.com/office/powerpoint/2010/main" val="3285110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tr-TR" dirty="0" smtClean="0"/>
              <a:t>Ayrıca çalışmanın kapsamını genişletmek amacıyla içerik analizi yanında paylaşımlar ile sayfa takipçileri arasındaki iletişim performansının ölçümlenmesi için her bir içeriğe ait </a:t>
            </a:r>
            <a:r>
              <a:rPr lang="tr-TR" dirty="0" smtClean="0">
                <a:solidFill>
                  <a:srgbClr val="7030A0"/>
                </a:solidFill>
              </a:rPr>
              <a:t>etkileşim oranı, </a:t>
            </a:r>
            <a:endParaRPr lang="tr-TR" dirty="0" smtClean="0">
              <a:solidFill>
                <a:srgbClr val="7030A0"/>
              </a:solidFill>
            </a:endParaRPr>
          </a:p>
          <a:p>
            <a:r>
              <a:rPr lang="tr-TR" dirty="0" smtClean="0"/>
              <a:t>pazarlama </a:t>
            </a:r>
            <a:r>
              <a:rPr lang="tr-TR" dirty="0" smtClean="0"/>
              <a:t>iletişimi araçlarına göre sınıflandırılmış </a:t>
            </a:r>
            <a:r>
              <a:rPr lang="tr-TR" dirty="0" smtClean="0">
                <a:solidFill>
                  <a:srgbClr val="7030A0"/>
                </a:solidFill>
              </a:rPr>
              <a:t>paylaşımların ortalama etkileşim </a:t>
            </a:r>
            <a:r>
              <a:rPr lang="tr-TR" dirty="0" smtClean="0">
                <a:solidFill>
                  <a:srgbClr val="7030A0"/>
                </a:solidFill>
              </a:rPr>
              <a:t>oranları, </a:t>
            </a:r>
          </a:p>
          <a:p>
            <a:r>
              <a:rPr lang="tr-TR" dirty="0" smtClean="0"/>
              <a:t>incelenen </a:t>
            </a:r>
            <a:r>
              <a:rPr lang="tr-TR" dirty="0" smtClean="0"/>
              <a:t>her bir sosyal medya aracına göre ortalama etkileşim oranları ayrı ayrı hesaplanmıştır. </a:t>
            </a:r>
          </a:p>
          <a:p>
            <a:r>
              <a:rPr lang="tr-TR" dirty="0" smtClean="0"/>
              <a:t>Literatüre göre </a:t>
            </a:r>
            <a:r>
              <a:rPr lang="tr-TR" dirty="0" smtClean="0">
                <a:solidFill>
                  <a:srgbClr val="7030A0"/>
                </a:solidFill>
              </a:rPr>
              <a:t>belirlenen kategorilerin literatür ve kuramlara dayanması da</a:t>
            </a:r>
            <a:r>
              <a:rPr lang="tr-TR" dirty="0" smtClean="0"/>
              <a:t> güvenirlik derecesini arttırmaktadır. </a:t>
            </a:r>
            <a:endParaRPr lang="tr-TR" dirty="0"/>
          </a:p>
        </p:txBody>
      </p:sp>
      <p:sp>
        <p:nvSpPr>
          <p:cNvPr id="3" name="2 Başlık"/>
          <p:cNvSpPr>
            <a:spLocks noGrp="1"/>
          </p:cNvSpPr>
          <p:nvPr>
            <p:ph type="title"/>
          </p:nvPr>
        </p:nvSpPr>
        <p:spPr/>
        <p:txBody>
          <a:bodyPr/>
          <a:lstStyle/>
          <a:p>
            <a:r>
              <a:rPr lang="tr-TR" sz="2800" dirty="0">
                <a:solidFill>
                  <a:srgbClr val="464646"/>
                </a:solidFill>
              </a:rPr>
              <a:t>YÖNTEM (6) </a:t>
            </a:r>
            <a:br>
              <a:rPr lang="tr-TR" sz="2800" dirty="0">
                <a:solidFill>
                  <a:srgbClr val="464646"/>
                </a:solidFill>
              </a:rPr>
            </a:br>
            <a:r>
              <a:rPr lang="tr-TR" sz="2800" dirty="0">
                <a:solidFill>
                  <a:srgbClr val="464646"/>
                </a:solidFill>
              </a:rPr>
              <a:t>Geçerlik ve güvenirlik saptamasının yapılması</a:t>
            </a:r>
            <a:endParaRPr lang="tr-TR" dirty="0"/>
          </a:p>
        </p:txBody>
      </p:sp>
    </p:spTree>
    <p:extLst>
      <p:ext uri="{BB962C8B-B14F-4D97-AF65-F5344CB8AC3E}">
        <p14:creationId xmlns:p14="http://schemas.microsoft.com/office/powerpoint/2010/main" val="3404412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55000" lnSpcReduction="20000"/>
          </a:bodyPr>
          <a:lstStyle/>
          <a:p>
            <a:r>
              <a:rPr lang="tr-TR" sz="3200" dirty="0" smtClean="0"/>
              <a:t>Geçerlik bir araştırmanın örneklemine ve güvenirliğine bağlıdır. Geçerlik için güvenirlik gerekli fakat yeterli koşul değildir. </a:t>
            </a:r>
          </a:p>
          <a:p>
            <a:endParaRPr lang="tr-TR" sz="3200" dirty="0" smtClean="0"/>
          </a:p>
          <a:p>
            <a:r>
              <a:rPr lang="tr-TR" sz="3200" dirty="0" smtClean="0">
                <a:solidFill>
                  <a:srgbClr val="7030A0"/>
                </a:solidFill>
              </a:rPr>
              <a:t>Araştırma keşifsel bir nitelik taşıdığından yüzeysel geçerlik, </a:t>
            </a:r>
          </a:p>
          <a:p>
            <a:endParaRPr lang="tr-TR" sz="3200" dirty="0" smtClean="0"/>
          </a:p>
          <a:p>
            <a:r>
              <a:rPr lang="tr-TR" sz="3200" dirty="0" smtClean="0"/>
              <a:t>Araştırmanın verilerinin gelecekteki olayların oluşumunu kestirmeye imkan vermesi yordama geçerliğini gösterir. Konut Markası,  bir sosyal medya hesabını yaratacağı algıya ve o hesabın hedef kitlesinin yapısına göre kullanmalıdır. Kendi marka kişiliğine göre uygun hesapta uygun tanıtım biçimini kullanırsa orta ve uzun vadede pazarlama ve satış rakamlarına olumlu etki yaratabilecektir. </a:t>
            </a:r>
          </a:p>
          <a:p>
            <a:endParaRPr lang="tr-TR" sz="3200" dirty="0" smtClean="0">
              <a:solidFill>
                <a:srgbClr val="7030A0"/>
              </a:solidFill>
            </a:endParaRPr>
          </a:p>
          <a:p>
            <a:r>
              <a:rPr lang="tr-TR" sz="3200" dirty="0" smtClean="0">
                <a:solidFill>
                  <a:srgbClr val="7030A0"/>
                </a:solidFill>
              </a:rPr>
              <a:t>Eşdeğer geçerlik, iletişim kaynaklarının bilinen özelliklerini ayırt edebiliyorsa vardır</a:t>
            </a:r>
          </a:p>
          <a:p>
            <a:endParaRPr lang="tr-TR" sz="3200" dirty="0" smtClean="0"/>
          </a:p>
          <a:p>
            <a:r>
              <a:rPr lang="tr-TR" sz="3200" dirty="0" smtClean="0"/>
              <a:t>Ölçmenin temelindeki kuramlara bağlı kalınarak yönetilen bir araştırma olduğundan yapı geçerliğini sağlamaktadır. </a:t>
            </a:r>
          </a:p>
          <a:p>
            <a:endParaRPr lang="tr-TR" dirty="0"/>
          </a:p>
        </p:txBody>
      </p:sp>
      <p:sp>
        <p:nvSpPr>
          <p:cNvPr id="3" name="2 Başlık"/>
          <p:cNvSpPr>
            <a:spLocks noGrp="1"/>
          </p:cNvSpPr>
          <p:nvPr>
            <p:ph type="title"/>
          </p:nvPr>
        </p:nvSpPr>
        <p:spPr/>
        <p:txBody>
          <a:bodyPr/>
          <a:lstStyle/>
          <a:p>
            <a:r>
              <a:rPr lang="tr-TR" sz="2800" dirty="0">
                <a:solidFill>
                  <a:srgbClr val="464646"/>
                </a:solidFill>
              </a:rPr>
              <a:t>YÖNTEM (6) </a:t>
            </a:r>
            <a:br>
              <a:rPr lang="tr-TR" sz="2800" dirty="0">
                <a:solidFill>
                  <a:srgbClr val="464646"/>
                </a:solidFill>
              </a:rPr>
            </a:br>
            <a:r>
              <a:rPr lang="tr-TR" sz="2800" dirty="0">
                <a:solidFill>
                  <a:srgbClr val="464646"/>
                </a:solidFill>
              </a:rPr>
              <a:t>Geçerlik ve güvenirlik saptamasının yapılması</a:t>
            </a:r>
            <a:endParaRPr lang="tr-TR" dirty="0"/>
          </a:p>
        </p:txBody>
      </p:sp>
    </p:spTree>
    <p:extLst>
      <p:ext uri="{BB962C8B-B14F-4D97-AF65-F5344CB8AC3E}">
        <p14:creationId xmlns:p14="http://schemas.microsoft.com/office/powerpoint/2010/main" val="1540177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Araştırmanın yorumlanması iki kısımda gerçekleştirilmiştir. </a:t>
            </a:r>
          </a:p>
          <a:p>
            <a:r>
              <a:rPr lang="tr-TR" dirty="0" smtClean="0"/>
              <a:t>Birinci bölümde firmalara ait sosyal medya hesaplarında paylaşılan içeriğin </a:t>
            </a:r>
            <a:r>
              <a:rPr lang="tr-TR" dirty="0" smtClean="0">
                <a:solidFill>
                  <a:srgbClr val="FF0000"/>
                </a:solidFill>
              </a:rPr>
              <a:t>sosyal medya platformlarına göre dağılımına </a:t>
            </a:r>
            <a:r>
              <a:rPr lang="tr-TR" dirty="0" smtClean="0"/>
              <a:t>yer verilmiş,</a:t>
            </a:r>
          </a:p>
          <a:p>
            <a:r>
              <a:rPr lang="tr-TR" dirty="0" smtClean="0"/>
              <a:t>İkinci bölümde ise </a:t>
            </a:r>
            <a:r>
              <a:rPr lang="tr-TR" dirty="0" smtClean="0">
                <a:solidFill>
                  <a:srgbClr val="FF0000"/>
                </a:solidFill>
              </a:rPr>
              <a:t>etkileşim oranları </a:t>
            </a:r>
            <a:r>
              <a:rPr lang="tr-TR" dirty="0" smtClean="0"/>
              <a:t>aktarılarak platform ve içerik türü kapsamında </a:t>
            </a:r>
            <a:r>
              <a:rPr lang="tr-TR" dirty="0" smtClean="0">
                <a:solidFill>
                  <a:srgbClr val="FF0000"/>
                </a:solidFill>
              </a:rPr>
              <a:t>paylaşımların performansı </a:t>
            </a:r>
            <a:r>
              <a:rPr lang="tr-TR" dirty="0" smtClean="0"/>
              <a:t>değerlendirilmiştir.</a:t>
            </a:r>
            <a:endParaRPr lang="tr-TR" dirty="0"/>
          </a:p>
        </p:txBody>
      </p:sp>
      <p:sp>
        <p:nvSpPr>
          <p:cNvPr id="3" name="2 Başlık"/>
          <p:cNvSpPr>
            <a:spLocks noGrp="1"/>
          </p:cNvSpPr>
          <p:nvPr>
            <p:ph type="title"/>
          </p:nvPr>
        </p:nvSpPr>
        <p:spPr/>
        <p:txBody>
          <a:bodyPr/>
          <a:lstStyle/>
          <a:p>
            <a:r>
              <a:rPr lang="tr-TR" dirty="0" smtClean="0"/>
              <a:t>BULGULAR</a:t>
            </a:r>
            <a:endParaRPr lang="tr-TR" dirty="0"/>
          </a:p>
        </p:txBody>
      </p:sp>
    </p:spTree>
    <p:extLst>
      <p:ext uri="{BB962C8B-B14F-4D97-AF65-F5344CB8AC3E}">
        <p14:creationId xmlns:p14="http://schemas.microsoft.com/office/powerpoint/2010/main" val="688430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BULGULAR (6) Etkileşim Oranı Hesaplanabilen İçerik Verilerine İlişkin Genel Tablo</a:t>
            </a:r>
            <a:endParaRPr lang="tr-TR" dirty="0"/>
          </a:p>
        </p:txBody>
      </p:sp>
      <p:graphicFrame>
        <p:nvGraphicFramePr>
          <p:cNvPr id="3" name="2 Tablo"/>
          <p:cNvGraphicFramePr>
            <a:graphicFrameLocks noGrp="1"/>
          </p:cNvGraphicFramePr>
          <p:nvPr>
            <p:extLst>
              <p:ext uri="{D42A27DB-BD31-4B8C-83A1-F6EECF244321}">
                <p14:modId xmlns:p14="http://schemas.microsoft.com/office/powerpoint/2010/main" val="2743236424"/>
              </p:ext>
            </p:extLst>
          </p:nvPr>
        </p:nvGraphicFramePr>
        <p:xfrm>
          <a:off x="827584" y="1568570"/>
          <a:ext cx="7704856" cy="5047488"/>
        </p:xfrm>
        <a:graphic>
          <a:graphicData uri="http://schemas.openxmlformats.org/drawingml/2006/table">
            <a:tbl>
              <a:tblPr/>
              <a:tblGrid>
                <a:gridCol w="1926214"/>
                <a:gridCol w="1926214"/>
                <a:gridCol w="3707962"/>
                <a:gridCol w="144466"/>
              </a:tblGrid>
              <a:tr h="239378">
                <a:tc>
                  <a:txBody>
                    <a:bodyPr/>
                    <a:lstStyle/>
                    <a:p>
                      <a:pPr>
                        <a:lnSpc>
                          <a:spcPct val="115000"/>
                        </a:lnSpc>
                        <a:spcAft>
                          <a:spcPts val="0"/>
                        </a:spcAft>
                      </a:pPr>
                      <a:r>
                        <a:rPr lang="tr-TR" sz="1600" b="1">
                          <a:solidFill>
                            <a:srgbClr val="000000"/>
                          </a:solidFill>
                          <a:latin typeface="Calibri"/>
                          <a:ea typeface="Times New Roman"/>
                          <a:cs typeface="Calibri"/>
                        </a:rPr>
                        <a:t>Kriter</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nSpc>
                          <a:spcPct val="115000"/>
                        </a:lnSpc>
                        <a:spcAft>
                          <a:spcPts val="0"/>
                        </a:spcAft>
                      </a:pPr>
                      <a:r>
                        <a:rPr lang="tr-TR" sz="1600" b="1">
                          <a:solidFill>
                            <a:srgbClr val="000000"/>
                          </a:solidFill>
                          <a:latin typeface="Calibri"/>
                          <a:ea typeface="Times New Roman"/>
                          <a:cs typeface="Calibri"/>
                        </a:rPr>
                        <a:t>İçerik Sayıları</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gn="ctr">
                        <a:lnSpc>
                          <a:spcPct val="115000"/>
                        </a:lnSpc>
                        <a:spcAft>
                          <a:spcPts val="0"/>
                        </a:spcAft>
                      </a:pPr>
                      <a:r>
                        <a:rPr lang="tr-TR" sz="1600" b="1">
                          <a:solidFill>
                            <a:srgbClr val="000000"/>
                          </a:solidFill>
                          <a:latin typeface="Calibri"/>
                          <a:ea typeface="Times New Roman"/>
                          <a:cs typeface="Calibri"/>
                        </a:rPr>
                        <a:t>Ortalama Etkileşim Oranı</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solidFill>
                      <a:srgbClr val="C4BC96"/>
                    </a:solidFill>
                  </a:tcPr>
                </a:tc>
              </a:tr>
              <a:tr h="239378">
                <a:tc>
                  <a:txBody>
                    <a:bodyPr/>
                    <a:lstStyle/>
                    <a:p>
                      <a:pPr>
                        <a:lnSpc>
                          <a:spcPct val="115000"/>
                        </a:lnSpc>
                        <a:spcAft>
                          <a:spcPts val="0"/>
                        </a:spcAft>
                      </a:pPr>
                      <a:r>
                        <a:rPr lang="tr-TR" sz="1600">
                          <a:solidFill>
                            <a:srgbClr val="000000"/>
                          </a:solidFill>
                          <a:latin typeface="Calibri"/>
                          <a:ea typeface="Times New Roman"/>
                          <a:cs typeface="Calibri"/>
                        </a:rPr>
                        <a:t>1a</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840</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0,48508225</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39378">
                <a:tc>
                  <a:txBody>
                    <a:bodyPr/>
                    <a:lstStyle/>
                    <a:p>
                      <a:pPr>
                        <a:lnSpc>
                          <a:spcPct val="115000"/>
                        </a:lnSpc>
                        <a:spcAft>
                          <a:spcPts val="0"/>
                        </a:spcAft>
                      </a:pPr>
                      <a:r>
                        <a:rPr lang="tr-TR" sz="1600">
                          <a:solidFill>
                            <a:srgbClr val="000000"/>
                          </a:solidFill>
                          <a:latin typeface="Calibri"/>
                          <a:ea typeface="Times New Roman"/>
                          <a:cs typeface="Calibri"/>
                        </a:rPr>
                        <a:t>1b</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151</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0,374613576</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48366">
                <a:tc>
                  <a:txBody>
                    <a:bodyPr/>
                    <a:lstStyle/>
                    <a:p>
                      <a:pPr>
                        <a:lnSpc>
                          <a:spcPct val="115000"/>
                        </a:lnSpc>
                        <a:spcAft>
                          <a:spcPts val="0"/>
                        </a:spcAft>
                      </a:pPr>
                      <a:r>
                        <a:rPr lang="tr-TR" sz="1600">
                          <a:solidFill>
                            <a:srgbClr val="000000"/>
                          </a:solidFill>
                          <a:latin typeface="Calibri"/>
                          <a:ea typeface="Times New Roman"/>
                          <a:cs typeface="Calibri"/>
                        </a:rPr>
                        <a:t>1c</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17</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0,384205824</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48366">
                <a:tc>
                  <a:txBody>
                    <a:bodyPr/>
                    <a:lstStyle/>
                    <a:p>
                      <a:pPr>
                        <a:lnSpc>
                          <a:spcPct val="115000"/>
                        </a:lnSpc>
                        <a:spcAft>
                          <a:spcPts val="0"/>
                        </a:spcAft>
                      </a:pPr>
                      <a:r>
                        <a:rPr lang="tr-TR" sz="1600" b="1">
                          <a:solidFill>
                            <a:srgbClr val="000000"/>
                          </a:solidFill>
                          <a:latin typeface="Calibri"/>
                          <a:ea typeface="Times New Roman"/>
                          <a:cs typeface="Calibri"/>
                        </a:rPr>
                        <a:t>Reklam</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Calibri"/>
                          <a:ea typeface="Times New Roman"/>
                          <a:cs typeface="Calibri"/>
                        </a:rPr>
                        <a:t>1008</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Calibri"/>
                          <a:ea typeface="Times New Roman"/>
                          <a:cs typeface="Calibri"/>
                        </a:rPr>
                        <a:t>0,466832578</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39378">
                <a:tc>
                  <a:txBody>
                    <a:bodyPr/>
                    <a:lstStyle/>
                    <a:p>
                      <a:pPr>
                        <a:lnSpc>
                          <a:spcPct val="115000"/>
                        </a:lnSpc>
                        <a:spcAft>
                          <a:spcPts val="0"/>
                        </a:spcAft>
                      </a:pPr>
                      <a:r>
                        <a:rPr lang="tr-TR" sz="1600">
                          <a:solidFill>
                            <a:srgbClr val="000000"/>
                          </a:solidFill>
                          <a:latin typeface="Calibri"/>
                          <a:ea typeface="Times New Roman"/>
                          <a:cs typeface="Calibri"/>
                        </a:rPr>
                        <a:t>2b</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976</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0,8090104</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39378">
                <a:tc>
                  <a:txBody>
                    <a:bodyPr/>
                    <a:lstStyle/>
                    <a:p>
                      <a:pPr>
                        <a:lnSpc>
                          <a:spcPct val="115000"/>
                        </a:lnSpc>
                        <a:spcAft>
                          <a:spcPts val="0"/>
                        </a:spcAft>
                      </a:pPr>
                      <a:r>
                        <a:rPr lang="tr-TR" sz="1600">
                          <a:solidFill>
                            <a:srgbClr val="000000"/>
                          </a:solidFill>
                          <a:latin typeface="Calibri"/>
                          <a:ea typeface="Times New Roman"/>
                          <a:cs typeface="Calibri"/>
                        </a:rPr>
                        <a:t>2c</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6</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0,275885</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39378">
                <a:tc>
                  <a:txBody>
                    <a:bodyPr/>
                    <a:lstStyle/>
                    <a:p>
                      <a:pPr>
                        <a:lnSpc>
                          <a:spcPct val="115000"/>
                        </a:lnSpc>
                        <a:spcAft>
                          <a:spcPts val="0"/>
                        </a:spcAft>
                      </a:pPr>
                      <a:r>
                        <a:rPr lang="tr-TR" sz="1600">
                          <a:solidFill>
                            <a:srgbClr val="000000"/>
                          </a:solidFill>
                          <a:latin typeface="Calibri"/>
                          <a:ea typeface="Times New Roman"/>
                          <a:cs typeface="Calibri"/>
                        </a:rPr>
                        <a:t>2d</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90</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0,556859722</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39378">
                <a:tc>
                  <a:txBody>
                    <a:bodyPr/>
                    <a:lstStyle/>
                    <a:p>
                      <a:pPr>
                        <a:lnSpc>
                          <a:spcPct val="115000"/>
                        </a:lnSpc>
                        <a:spcAft>
                          <a:spcPts val="0"/>
                        </a:spcAft>
                      </a:pPr>
                      <a:r>
                        <a:rPr lang="tr-TR" sz="1600">
                          <a:solidFill>
                            <a:srgbClr val="000000"/>
                          </a:solidFill>
                          <a:latin typeface="Calibri"/>
                          <a:ea typeface="Times New Roman"/>
                          <a:cs typeface="Calibri"/>
                        </a:rPr>
                        <a:t>2e</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20</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0,28967625</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39378">
                <a:tc>
                  <a:txBody>
                    <a:bodyPr/>
                    <a:lstStyle/>
                    <a:p>
                      <a:pPr>
                        <a:lnSpc>
                          <a:spcPct val="115000"/>
                        </a:lnSpc>
                        <a:spcAft>
                          <a:spcPts val="0"/>
                        </a:spcAft>
                      </a:pPr>
                      <a:r>
                        <a:rPr lang="tr-TR" sz="1600">
                          <a:solidFill>
                            <a:srgbClr val="000000"/>
                          </a:solidFill>
                          <a:latin typeface="Calibri"/>
                          <a:ea typeface="Times New Roman"/>
                          <a:cs typeface="Calibri"/>
                        </a:rPr>
                        <a:t>2f</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16</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0,43875925</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48366">
                <a:tc>
                  <a:txBody>
                    <a:bodyPr/>
                    <a:lstStyle/>
                    <a:p>
                      <a:pPr>
                        <a:lnSpc>
                          <a:spcPct val="115000"/>
                        </a:lnSpc>
                        <a:spcAft>
                          <a:spcPts val="0"/>
                        </a:spcAft>
                      </a:pPr>
                      <a:r>
                        <a:rPr lang="tr-TR" sz="1600">
                          <a:solidFill>
                            <a:srgbClr val="000000"/>
                          </a:solidFill>
                          <a:latin typeface="Calibri"/>
                          <a:ea typeface="Times New Roman"/>
                          <a:cs typeface="Calibri"/>
                        </a:rPr>
                        <a:t>2g</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282</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0,433831475</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48366">
                <a:tc>
                  <a:txBody>
                    <a:bodyPr/>
                    <a:lstStyle/>
                    <a:p>
                      <a:pPr>
                        <a:lnSpc>
                          <a:spcPct val="115000"/>
                        </a:lnSpc>
                        <a:spcAft>
                          <a:spcPts val="0"/>
                        </a:spcAft>
                      </a:pPr>
                      <a:r>
                        <a:rPr lang="tr-TR" sz="1600" b="1">
                          <a:solidFill>
                            <a:srgbClr val="000000"/>
                          </a:solidFill>
                          <a:latin typeface="Calibri"/>
                          <a:ea typeface="Times New Roman"/>
                          <a:cs typeface="Calibri"/>
                        </a:rPr>
                        <a:t>Halkla İlişkiler</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Calibri"/>
                          <a:ea typeface="Times New Roman"/>
                          <a:cs typeface="Calibri"/>
                        </a:rPr>
                        <a:t>1390</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Calibri"/>
                          <a:ea typeface="Times New Roman"/>
                          <a:cs typeface="Calibri"/>
                        </a:rPr>
                        <a:t>0,702533082</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39378">
                <a:tc>
                  <a:txBody>
                    <a:bodyPr/>
                    <a:lstStyle/>
                    <a:p>
                      <a:pPr>
                        <a:lnSpc>
                          <a:spcPct val="115000"/>
                        </a:lnSpc>
                        <a:spcAft>
                          <a:spcPts val="0"/>
                        </a:spcAft>
                      </a:pPr>
                      <a:r>
                        <a:rPr lang="tr-TR" sz="1600">
                          <a:solidFill>
                            <a:srgbClr val="000000"/>
                          </a:solidFill>
                          <a:latin typeface="Calibri"/>
                          <a:ea typeface="Times New Roman"/>
                          <a:cs typeface="Calibri"/>
                        </a:rPr>
                        <a:t>3a</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2</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1,35414</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39378">
                <a:tc>
                  <a:txBody>
                    <a:bodyPr/>
                    <a:lstStyle/>
                    <a:p>
                      <a:pPr>
                        <a:lnSpc>
                          <a:spcPct val="115000"/>
                        </a:lnSpc>
                        <a:spcAft>
                          <a:spcPts val="0"/>
                        </a:spcAft>
                      </a:pPr>
                      <a:r>
                        <a:rPr lang="tr-TR" sz="1600">
                          <a:solidFill>
                            <a:srgbClr val="000000"/>
                          </a:solidFill>
                          <a:latin typeface="Calibri"/>
                          <a:ea typeface="Times New Roman"/>
                          <a:cs typeface="Calibri"/>
                        </a:rPr>
                        <a:t>3b</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32</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0,410989031</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48366">
                <a:tc>
                  <a:txBody>
                    <a:bodyPr/>
                    <a:lstStyle/>
                    <a:p>
                      <a:pPr>
                        <a:lnSpc>
                          <a:spcPct val="115000"/>
                        </a:lnSpc>
                        <a:spcAft>
                          <a:spcPts val="0"/>
                        </a:spcAft>
                      </a:pPr>
                      <a:r>
                        <a:rPr lang="tr-TR" sz="1600">
                          <a:solidFill>
                            <a:srgbClr val="000000"/>
                          </a:solidFill>
                          <a:latin typeface="Calibri"/>
                          <a:ea typeface="Times New Roman"/>
                          <a:cs typeface="Calibri"/>
                        </a:rPr>
                        <a:t>3c</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1</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48366">
                <a:tc>
                  <a:txBody>
                    <a:bodyPr/>
                    <a:lstStyle/>
                    <a:p>
                      <a:pPr>
                        <a:lnSpc>
                          <a:spcPct val="115000"/>
                        </a:lnSpc>
                        <a:spcAft>
                          <a:spcPts val="0"/>
                        </a:spcAft>
                      </a:pPr>
                      <a:r>
                        <a:rPr lang="tr-TR" sz="1600" b="1">
                          <a:solidFill>
                            <a:srgbClr val="000000"/>
                          </a:solidFill>
                          <a:latin typeface="Calibri"/>
                          <a:ea typeface="Times New Roman"/>
                          <a:cs typeface="Calibri"/>
                        </a:rPr>
                        <a:t>Kişisel Satış</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Calibri"/>
                          <a:ea typeface="Times New Roman"/>
                          <a:cs typeface="Calibri"/>
                        </a:rPr>
                        <a:t>35</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Calibri"/>
                          <a:ea typeface="Times New Roman"/>
                          <a:cs typeface="Calibri"/>
                        </a:rPr>
                        <a:t>0,453140829</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48366">
                <a:tc>
                  <a:txBody>
                    <a:bodyPr/>
                    <a:lstStyle/>
                    <a:p>
                      <a:pPr>
                        <a:lnSpc>
                          <a:spcPct val="115000"/>
                        </a:lnSpc>
                        <a:spcAft>
                          <a:spcPts val="0"/>
                        </a:spcAft>
                      </a:pPr>
                      <a:r>
                        <a:rPr lang="tr-TR" sz="1600" b="1">
                          <a:solidFill>
                            <a:srgbClr val="000000"/>
                          </a:solidFill>
                          <a:latin typeface="Calibri"/>
                          <a:ea typeface="Times New Roman"/>
                          <a:cs typeface="Calibri"/>
                        </a:rPr>
                        <a:t>Doğrudan Pazarlama</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Calibri"/>
                          <a:ea typeface="Times New Roman"/>
                          <a:cs typeface="Calibri"/>
                        </a:rPr>
                        <a:t>144</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Calibri"/>
                          <a:ea typeface="Times New Roman"/>
                          <a:cs typeface="Calibri"/>
                        </a:rPr>
                        <a:t>0,763322528</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r h="248366">
                <a:tc>
                  <a:txBody>
                    <a:bodyPr/>
                    <a:lstStyle/>
                    <a:p>
                      <a:pPr>
                        <a:lnSpc>
                          <a:spcPct val="115000"/>
                        </a:lnSpc>
                        <a:spcAft>
                          <a:spcPts val="0"/>
                        </a:spcAft>
                      </a:pPr>
                      <a:r>
                        <a:rPr lang="tr-TR" sz="1600" b="1">
                          <a:solidFill>
                            <a:srgbClr val="000000"/>
                          </a:solidFill>
                          <a:latin typeface="Calibri"/>
                          <a:ea typeface="Times New Roman"/>
                          <a:cs typeface="Calibri"/>
                        </a:rPr>
                        <a:t>Satış Geliştirme</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Calibri"/>
                          <a:ea typeface="Times New Roman"/>
                          <a:cs typeface="Calibri"/>
                        </a:rPr>
                        <a:t>91</a:t>
                      </a:r>
                      <a:endParaRPr lang="tr-TR" sz="160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dirty="0">
                          <a:solidFill>
                            <a:srgbClr val="000000"/>
                          </a:solidFill>
                          <a:latin typeface="Calibri"/>
                          <a:ea typeface="Times New Roman"/>
                          <a:cs typeface="Calibri"/>
                        </a:rPr>
                        <a:t>2,35552356</a:t>
                      </a:r>
                      <a:endParaRPr lang="tr-TR" sz="1600" dirty="0">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tr-TR" sz="11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Tree>
    <p:extLst>
      <p:ext uri="{BB962C8B-B14F-4D97-AF65-F5344CB8AC3E}">
        <p14:creationId xmlns:p14="http://schemas.microsoft.com/office/powerpoint/2010/main" val="3381524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dirty="0" smtClean="0"/>
              <a:t>BULGULAR (2)</a:t>
            </a:r>
            <a:br>
              <a:rPr lang="tr-TR" sz="2000" dirty="0" smtClean="0"/>
            </a:br>
            <a:r>
              <a:rPr lang="tr-TR" sz="2000" dirty="0" err="1" smtClean="0"/>
              <a:t>Facebook’ta</a:t>
            </a:r>
            <a:r>
              <a:rPr lang="tr-TR" sz="2000" dirty="0" smtClean="0"/>
              <a:t> Yapılan Paylaşımların Sınıflandırılması ve İçerik Oranları</a:t>
            </a:r>
            <a:endParaRPr lang="tr-TR" dirty="0"/>
          </a:p>
        </p:txBody>
      </p:sp>
      <p:graphicFrame>
        <p:nvGraphicFramePr>
          <p:cNvPr id="3" name="2 Tablo"/>
          <p:cNvGraphicFramePr>
            <a:graphicFrameLocks noGrp="1"/>
          </p:cNvGraphicFramePr>
          <p:nvPr>
            <p:extLst>
              <p:ext uri="{D42A27DB-BD31-4B8C-83A1-F6EECF244321}">
                <p14:modId xmlns:p14="http://schemas.microsoft.com/office/powerpoint/2010/main" val="942398045"/>
              </p:ext>
            </p:extLst>
          </p:nvPr>
        </p:nvGraphicFramePr>
        <p:xfrm>
          <a:off x="428595" y="1010938"/>
          <a:ext cx="8429685" cy="5678424"/>
        </p:xfrm>
        <a:graphic>
          <a:graphicData uri="http://schemas.openxmlformats.org/drawingml/2006/table">
            <a:tbl>
              <a:tblPr/>
              <a:tblGrid>
                <a:gridCol w="2809895"/>
                <a:gridCol w="2809895"/>
                <a:gridCol w="2809895"/>
              </a:tblGrid>
              <a:tr h="303144">
                <a:tc>
                  <a:txBody>
                    <a:bodyPr/>
                    <a:lstStyle/>
                    <a:p>
                      <a:pPr>
                        <a:lnSpc>
                          <a:spcPct val="115000"/>
                        </a:lnSpc>
                        <a:spcAft>
                          <a:spcPts val="0"/>
                        </a:spcAft>
                      </a:pPr>
                      <a:r>
                        <a:rPr lang="tr-TR" sz="1800" b="1">
                          <a:solidFill>
                            <a:srgbClr val="000000"/>
                          </a:solidFill>
                          <a:latin typeface="Times New Roman"/>
                          <a:ea typeface="Times New Roman"/>
                          <a:cs typeface="Times New Roman"/>
                        </a:rPr>
                        <a:t>Kriter</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nSpc>
                          <a:spcPct val="115000"/>
                        </a:lnSpc>
                        <a:spcAft>
                          <a:spcPts val="0"/>
                        </a:spcAft>
                      </a:pPr>
                      <a:r>
                        <a:rPr lang="tr-TR" sz="1800" b="1">
                          <a:solidFill>
                            <a:srgbClr val="000000"/>
                          </a:solidFill>
                          <a:latin typeface="Times New Roman"/>
                          <a:ea typeface="Times New Roman"/>
                          <a:cs typeface="Times New Roman"/>
                        </a:rPr>
                        <a:t>İçerik</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nSpc>
                          <a:spcPct val="115000"/>
                        </a:lnSpc>
                        <a:spcAft>
                          <a:spcPts val="0"/>
                        </a:spcAft>
                      </a:pPr>
                      <a:r>
                        <a:rPr lang="tr-TR" sz="1800" b="1">
                          <a:solidFill>
                            <a:srgbClr val="000000"/>
                          </a:solidFill>
                          <a:latin typeface="Times New Roman"/>
                          <a:ea typeface="Times New Roman"/>
                          <a:cs typeface="Times New Roman"/>
                        </a:rPr>
                        <a:t>Ortalama etkileşim oranı</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r>
              <a:tr h="292173">
                <a:tc>
                  <a:txBody>
                    <a:bodyPr/>
                    <a:lstStyle/>
                    <a:p>
                      <a:pPr>
                        <a:lnSpc>
                          <a:spcPct val="115000"/>
                        </a:lnSpc>
                        <a:spcAft>
                          <a:spcPts val="0"/>
                        </a:spcAft>
                      </a:pPr>
                      <a:r>
                        <a:rPr lang="tr-TR" sz="1800">
                          <a:solidFill>
                            <a:srgbClr val="000000"/>
                          </a:solidFill>
                          <a:latin typeface="Times New Roman"/>
                          <a:ea typeface="Times New Roman"/>
                          <a:cs typeface="Times New Roman"/>
                        </a:rPr>
                        <a:t>1a</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270</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0,6034</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2173">
                <a:tc>
                  <a:txBody>
                    <a:bodyPr/>
                    <a:lstStyle/>
                    <a:p>
                      <a:pPr>
                        <a:lnSpc>
                          <a:spcPct val="115000"/>
                        </a:lnSpc>
                        <a:spcAft>
                          <a:spcPts val="0"/>
                        </a:spcAft>
                      </a:pPr>
                      <a:r>
                        <a:rPr lang="tr-TR" sz="1800">
                          <a:solidFill>
                            <a:srgbClr val="000000"/>
                          </a:solidFill>
                          <a:latin typeface="Times New Roman"/>
                          <a:ea typeface="Times New Roman"/>
                          <a:cs typeface="Times New Roman"/>
                        </a:rPr>
                        <a:t>1b</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54</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0,417266</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144">
                <a:tc>
                  <a:txBody>
                    <a:bodyPr/>
                    <a:lstStyle/>
                    <a:p>
                      <a:pPr>
                        <a:lnSpc>
                          <a:spcPct val="115000"/>
                        </a:lnSpc>
                        <a:spcAft>
                          <a:spcPts val="0"/>
                        </a:spcAft>
                      </a:pPr>
                      <a:r>
                        <a:rPr lang="tr-TR" sz="1800">
                          <a:solidFill>
                            <a:srgbClr val="000000"/>
                          </a:solidFill>
                          <a:latin typeface="Times New Roman"/>
                          <a:ea typeface="Times New Roman"/>
                          <a:cs typeface="Times New Roman"/>
                        </a:rPr>
                        <a:t>1c</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4</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0,406294</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144">
                <a:tc>
                  <a:txBody>
                    <a:bodyPr/>
                    <a:lstStyle/>
                    <a:p>
                      <a:pPr>
                        <a:lnSpc>
                          <a:spcPct val="115000"/>
                        </a:lnSpc>
                        <a:spcAft>
                          <a:spcPts val="0"/>
                        </a:spcAft>
                      </a:pPr>
                      <a:r>
                        <a:rPr lang="tr-TR" sz="1800" b="1">
                          <a:solidFill>
                            <a:srgbClr val="000000"/>
                          </a:solidFill>
                          <a:latin typeface="Times New Roman"/>
                          <a:ea typeface="Times New Roman"/>
                          <a:cs typeface="Times New Roman"/>
                        </a:rPr>
                        <a:t>Reklam</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Times New Roman"/>
                          <a:ea typeface="Times New Roman"/>
                          <a:cs typeface="Times New Roman"/>
                        </a:rPr>
                        <a:t>328</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b="1">
                          <a:solidFill>
                            <a:srgbClr val="000000"/>
                          </a:solidFill>
                          <a:latin typeface="Times New Roman"/>
                          <a:ea typeface="Times New Roman"/>
                          <a:cs typeface="Times New Roman"/>
                        </a:rPr>
                        <a:t>0,570352</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2173">
                <a:tc>
                  <a:txBody>
                    <a:bodyPr/>
                    <a:lstStyle/>
                    <a:p>
                      <a:pPr>
                        <a:lnSpc>
                          <a:spcPct val="115000"/>
                        </a:lnSpc>
                        <a:spcAft>
                          <a:spcPts val="0"/>
                        </a:spcAft>
                      </a:pPr>
                      <a:r>
                        <a:rPr lang="tr-TR" sz="1800">
                          <a:solidFill>
                            <a:srgbClr val="000000"/>
                          </a:solidFill>
                          <a:latin typeface="Times New Roman"/>
                          <a:ea typeface="Times New Roman"/>
                          <a:cs typeface="Times New Roman"/>
                        </a:rPr>
                        <a:t>2b</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313</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1,073828</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2173">
                <a:tc>
                  <a:txBody>
                    <a:bodyPr/>
                    <a:lstStyle/>
                    <a:p>
                      <a:pPr>
                        <a:lnSpc>
                          <a:spcPct val="115000"/>
                        </a:lnSpc>
                        <a:spcAft>
                          <a:spcPts val="0"/>
                        </a:spcAft>
                      </a:pPr>
                      <a:r>
                        <a:rPr lang="tr-TR" sz="1800">
                          <a:solidFill>
                            <a:srgbClr val="000000"/>
                          </a:solidFill>
                          <a:latin typeface="Times New Roman"/>
                          <a:ea typeface="Times New Roman"/>
                          <a:cs typeface="Times New Roman"/>
                        </a:rPr>
                        <a:t>2c</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2</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0,470947</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2173">
                <a:tc>
                  <a:txBody>
                    <a:bodyPr/>
                    <a:lstStyle/>
                    <a:p>
                      <a:pPr>
                        <a:lnSpc>
                          <a:spcPct val="115000"/>
                        </a:lnSpc>
                        <a:spcAft>
                          <a:spcPts val="0"/>
                        </a:spcAft>
                      </a:pPr>
                      <a:r>
                        <a:rPr lang="tr-TR" sz="1800">
                          <a:solidFill>
                            <a:srgbClr val="000000"/>
                          </a:solidFill>
                          <a:latin typeface="Times New Roman"/>
                          <a:ea typeface="Times New Roman"/>
                          <a:cs typeface="Times New Roman"/>
                        </a:rPr>
                        <a:t>2d</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13</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0,788448</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2173">
                <a:tc>
                  <a:txBody>
                    <a:bodyPr/>
                    <a:lstStyle/>
                    <a:p>
                      <a:pPr>
                        <a:lnSpc>
                          <a:spcPct val="115000"/>
                        </a:lnSpc>
                        <a:spcAft>
                          <a:spcPts val="0"/>
                        </a:spcAft>
                      </a:pPr>
                      <a:r>
                        <a:rPr lang="tr-TR" sz="1800">
                          <a:solidFill>
                            <a:srgbClr val="000000"/>
                          </a:solidFill>
                          <a:latin typeface="Times New Roman"/>
                          <a:ea typeface="Times New Roman"/>
                          <a:cs typeface="Times New Roman"/>
                        </a:rPr>
                        <a:t>2e</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10</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0,207827</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144">
                <a:tc>
                  <a:txBody>
                    <a:bodyPr/>
                    <a:lstStyle/>
                    <a:p>
                      <a:pPr>
                        <a:lnSpc>
                          <a:spcPct val="115000"/>
                        </a:lnSpc>
                        <a:spcAft>
                          <a:spcPts val="0"/>
                        </a:spcAft>
                      </a:pPr>
                      <a:r>
                        <a:rPr lang="tr-TR" sz="1800">
                          <a:solidFill>
                            <a:srgbClr val="000000"/>
                          </a:solidFill>
                          <a:latin typeface="Times New Roman"/>
                          <a:ea typeface="Times New Roman"/>
                          <a:cs typeface="Times New Roman"/>
                        </a:rPr>
                        <a:t>2f</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3</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0,134461</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144">
                <a:tc>
                  <a:txBody>
                    <a:bodyPr/>
                    <a:lstStyle/>
                    <a:p>
                      <a:pPr>
                        <a:lnSpc>
                          <a:spcPct val="115000"/>
                        </a:lnSpc>
                        <a:spcAft>
                          <a:spcPts val="0"/>
                        </a:spcAft>
                      </a:pPr>
                      <a:r>
                        <a:rPr lang="tr-TR" sz="1800">
                          <a:solidFill>
                            <a:srgbClr val="000000"/>
                          </a:solidFill>
                          <a:latin typeface="Times New Roman"/>
                          <a:ea typeface="Times New Roman"/>
                          <a:cs typeface="Times New Roman"/>
                        </a:rPr>
                        <a:t>2g</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96</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0,323538</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2173">
                <a:tc>
                  <a:txBody>
                    <a:bodyPr/>
                    <a:lstStyle/>
                    <a:p>
                      <a:pPr>
                        <a:lnSpc>
                          <a:spcPct val="115000"/>
                        </a:lnSpc>
                        <a:spcAft>
                          <a:spcPts val="0"/>
                        </a:spcAft>
                      </a:pPr>
                      <a:r>
                        <a:rPr lang="tr-TR" sz="1800" b="1">
                          <a:solidFill>
                            <a:srgbClr val="000000"/>
                          </a:solidFill>
                          <a:latin typeface="Times New Roman"/>
                          <a:ea typeface="Times New Roman"/>
                          <a:cs typeface="Times New Roman"/>
                        </a:rPr>
                        <a:t>Halkla İlişkiler</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Times New Roman"/>
                          <a:ea typeface="Times New Roman"/>
                          <a:cs typeface="Times New Roman"/>
                        </a:rPr>
                        <a:t>437</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b="1">
                          <a:solidFill>
                            <a:srgbClr val="000000"/>
                          </a:solidFill>
                          <a:latin typeface="Times New Roman"/>
                          <a:ea typeface="Times New Roman"/>
                          <a:cs typeface="Times New Roman"/>
                        </a:rPr>
                        <a:t>0,87149</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144">
                <a:tc>
                  <a:txBody>
                    <a:bodyPr/>
                    <a:lstStyle/>
                    <a:p>
                      <a:pPr>
                        <a:lnSpc>
                          <a:spcPct val="115000"/>
                        </a:lnSpc>
                        <a:spcAft>
                          <a:spcPts val="0"/>
                        </a:spcAft>
                      </a:pPr>
                      <a:r>
                        <a:rPr lang="tr-TR" sz="1800">
                          <a:solidFill>
                            <a:srgbClr val="000000"/>
                          </a:solidFill>
                          <a:latin typeface="Times New Roman"/>
                          <a:ea typeface="Times New Roman"/>
                          <a:cs typeface="Times New Roman"/>
                        </a:rPr>
                        <a:t>3a</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2</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1,35414</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144">
                <a:tc>
                  <a:txBody>
                    <a:bodyPr/>
                    <a:lstStyle/>
                    <a:p>
                      <a:pPr>
                        <a:lnSpc>
                          <a:spcPct val="115000"/>
                        </a:lnSpc>
                        <a:spcAft>
                          <a:spcPts val="0"/>
                        </a:spcAft>
                      </a:pPr>
                      <a:r>
                        <a:rPr lang="tr-TR" sz="1800">
                          <a:solidFill>
                            <a:srgbClr val="000000"/>
                          </a:solidFill>
                          <a:latin typeface="Times New Roman"/>
                          <a:ea typeface="Times New Roman"/>
                          <a:cs typeface="Times New Roman"/>
                        </a:rPr>
                        <a:t>3b</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7</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0,670867</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144">
                <a:tc>
                  <a:txBody>
                    <a:bodyPr/>
                    <a:lstStyle/>
                    <a:p>
                      <a:pPr>
                        <a:lnSpc>
                          <a:spcPct val="115000"/>
                        </a:lnSpc>
                        <a:spcAft>
                          <a:spcPts val="0"/>
                        </a:spcAft>
                      </a:pPr>
                      <a:r>
                        <a:rPr lang="tr-TR" sz="1800" b="1">
                          <a:solidFill>
                            <a:srgbClr val="000000"/>
                          </a:solidFill>
                          <a:latin typeface="Times New Roman"/>
                          <a:ea typeface="Times New Roman"/>
                          <a:cs typeface="Times New Roman"/>
                        </a:rPr>
                        <a:t>Kişisel Satış</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Times New Roman"/>
                          <a:ea typeface="Times New Roman"/>
                          <a:cs typeface="Times New Roman"/>
                        </a:rPr>
                        <a:t>9</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b="1">
                          <a:solidFill>
                            <a:srgbClr val="000000"/>
                          </a:solidFill>
                          <a:latin typeface="Times New Roman"/>
                          <a:ea typeface="Times New Roman"/>
                          <a:cs typeface="Times New Roman"/>
                        </a:rPr>
                        <a:t>0,822705</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2173">
                <a:tc>
                  <a:txBody>
                    <a:bodyPr/>
                    <a:lstStyle/>
                    <a:p>
                      <a:pPr>
                        <a:lnSpc>
                          <a:spcPct val="115000"/>
                        </a:lnSpc>
                        <a:spcAft>
                          <a:spcPts val="0"/>
                        </a:spcAft>
                      </a:pPr>
                      <a:r>
                        <a:rPr lang="tr-TR" sz="1800" b="1">
                          <a:solidFill>
                            <a:srgbClr val="000000"/>
                          </a:solidFill>
                          <a:latin typeface="Times New Roman"/>
                          <a:ea typeface="Times New Roman"/>
                          <a:cs typeface="Times New Roman"/>
                        </a:rPr>
                        <a:t>Doğrudan Pzl.</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Times New Roman"/>
                          <a:ea typeface="Times New Roman"/>
                          <a:cs typeface="Times New Roman"/>
                        </a:rPr>
                        <a:t>87</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b="1">
                          <a:solidFill>
                            <a:srgbClr val="000000"/>
                          </a:solidFill>
                          <a:latin typeface="Times New Roman"/>
                          <a:ea typeface="Times New Roman"/>
                          <a:cs typeface="Times New Roman"/>
                        </a:rPr>
                        <a:t>1,150489</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144">
                <a:tc>
                  <a:txBody>
                    <a:bodyPr/>
                    <a:lstStyle/>
                    <a:p>
                      <a:pPr>
                        <a:lnSpc>
                          <a:spcPct val="115000"/>
                        </a:lnSpc>
                        <a:spcAft>
                          <a:spcPts val="0"/>
                        </a:spcAft>
                      </a:pPr>
                      <a:r>
                        <a:rPr lang="tr-TR" sz="1800" b="1">
                          <a:solidFill>
                            <a:srgbClr val="000000"/>
                          </a:solidFill>
                          <a:latin typeface="Times New Roman"/>
                          <a:ea typeface="Times New Roman"/>
                          <a:cs typeface="Times New Roman"/>
                        </a:rPr>
                        <a:t>Satış Geliştirme</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Times New Roman"/>
                          <a:ea typeface="Times New Roman"/>
                          <a:cs typeface="Times New Roman"/>
                        </a:rPr>
                        <a:t>48</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b="1" dirty="0">
                          <a:solidFill>
                            <a:srgbClr val="000000"/>
                          </a:solidFill>
                          <a:latin typeface="Times New Roman"/>
                          <a:ea typeface="Times New Roman"/>
                          <a:cs typeface="Times New Roman"/>
                        </a:rPr>
                        <a:t>3,979744</a:t>
                      </a:r>
                      <a:endParaRPr lang="tr-T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tr-TR" sz="1800" b="1">
                          <a:solidFill>
                            <a:srgbClr val="000000"/>
                          </a:solidFill>
                          <a:latin typeface="Times New Roman"/>
                          <a:ea typeface="Times New Roman"/>
                          <a:cs typeface="Times New Roman"/>
                        </a:rPr>
                        <a:t> Toplam</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dirty="0">
                          <a:solidFill>
                            <a:srgbClr val="000000"/>
                          </a:solidFill>
                          <a:latin typeface="Times New Roman"/>
                          <a:ea typeface="Times New Roman"/>
                          <a:cs typeface="Times New Roman"/>
                        </a:rPr>
                        <a:t>909</a:t>
                      </a:r>
                      <a:endParaRPr lang="tr-T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800" dirty="0">
                        <a:latin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6180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BULGULAR (3) </a:t>
            </a:r>
            <a:r>
              <a:rPr lang="tr-TR" sz="2800" dirty="0" err="1" smtClean="0"/>
              <a:t>Twitter’da</a:t>
            </a:r>
            <a:r>
              <a:rPr lang="tr-TR" sz="2800" dirty="0" smtClean="0"/>
              <a:t> Yapılan Paylaşımların Sınıflandırılması ve İçerik Oranları</a:t>
            </a:r>
            <a:endParaRPr lang="tr-TR" sz="2800" dirty="0"/>
          </a:p>
        </p:txBody>
      </p:sp>
      <p:graphicFrame>
        <p:nvGraphicFramePr>
          <p:cNvPr id="3" name="2 Tablo"/>
          <p:cNvGraphicFramePr>
            <a:graphicFrameLocks noGrp="1"/>
          </p:cNvGraphicFramePr>
          <p:nvPr>
            <p:extLst>
              <p:ext uri="{D42A27DB-BD31-4B8C-83A1-F6EECF244321}">
                <p14:modId xmlns:p14="http://schemas.microsoft.com/office/powerpoint/2010/main" val="1749020773"/>
              </p:ext>
            </p:extLst>
          </p:nvPr>
        </p:nvGraphicFramePr>
        <p:xfrm>
          <a:off x="467544" y="1268755"/>
          <a:ext cx="8676456" cy="5678424"/>
        </p:xfrm>
        <a:graphic>
          <a:graphicData uri="http://schemas.openxmlformats.org/drawingml/2006/table">
            <a:tbl>
              <a:tblPr/>
              <a:tblGrid>
                <a:gridCol w="2892152"/>
                <a:gridCol w="2892152"/>
                <a:gridCol w="2892152"/>
              </a:tblGrid>
              <a:tr h="285206">
                <a:tc>
                  <a:txBody>
                    <a:bodyPr/>
                    <a:lstStyle/>
                    <a:p>
                      <a:pPr>
                        <a:lnSpc>
                          <a:spcPct val="115000"/>
                        </a:lnSpc>
                        <a:spcAft>
                          <a:spcPts val="0"/>
                        </a:spcAft>
                      </a:pPr>
                      <a:r>
                        <a:rPr lang="tr-TR" sz="1800" b="1" dirty="0">
                          <a:solidFill>
                            <a:srgbClr val="000000"/>
                          </a:solidFill>
                          <a:latin typeface="Times New Roman"/>
                          <a:ea typeface="Times New Roman"/>
                          <a:cs typeface="Times New Roman"/>
                        </a:rPr>
                        <a:t>Kriter</a:t>
                      </a:r>
                      <a:endParaRPr lang="tr-T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nSpc>
                          <a:spcPct val="115000"/>
                        </a:lnSpc>
                        <a:spcAft>
                          <a:spcPts val="0"/>
                        </a:spcAft>
                      </a:pPr>
                      <a:r>
                        <a:rPr lang="tr-TR" sz="1800" b="1">
                          <a:solidFill>
                            <a:srgbClr val="000000"/>
                          </a:solidFill>
                          <a:latin typeface="Times New Roman"/>
                          <a:ea typeface="Times New Roman"/>
                          <a:cs typeface="Times New Roman"/>
                        </a:rPr>
                        <a:t>İçerik</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nSpc>
                          <a:spcPct val="115000"/>
                        </a:lnSpc>
                        <a:spcAft>
                          <a:spcPts val="0"/>
                        </a:spcAft>
                      </a:pPr>
                      <a:r>
                        <a:rPr lang="tr-TR" sz="1800" b="1">
                          <a:solidFill>
                            <a:srgbClr val="000000"/>
                          </a:solidFill>
                          <a:latin typeface="Times New Roman"/>
                          <a:ea typeface="Times New Roman"/>
                          <a:cs typeface="Times New Roman"/>
                        </a:rPr>
                        <a:t>Ortalama etkileşim oranı</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r>
              <a:tr h="274884">
                <a:tc>
                  <a:txBody>
                    <a:bodyPr/>
                    <a:lstStyle/>
                    <a:p>
                      <a:pPr>
                        <a:lnSpc>
                          <a:spcPct val="115000"/>
                        </a:lnSpc>
                        <a:spcAft>
                          <a:spcPts val="0"/>
                        </a:spcAft>
                      </a:pPr>
                      <a:r>
                        <a:rPr lang="tr-TR" sz="1800">
                          <a:solidFill>
                            <a:srgbClr val="000000"/>
                          </a:solidFill>
                          <a:latin typeface="Times New Roman"/>
                          <a:ea typeface="Times New Roman"/>
                          <a:cs typeface="Times New Roman"/>
                        </a:rPr>
                        <a:t>1a</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268</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0,092743</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a:solidFill>
                            <a:srgbClr val="000000"/>
                          </a:solidFill>
                          <a:latin typeface="Times New Roman"/>
                          <a:ea typeface="Times New Roman"/>
                          <a:cs typeface="Times New Roman"/>
                        </a:rPr>
                        <a:t>1b</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63</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0,085472</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a:solidFill>
                            <a:srgbClr val="000000"/>
                          </a:solidFill>
                          <a:latin typeface="Times New Roman"/>
                          <a:ea typeface="Times New Roman"/>
                          <a:cs typeface="Times New Roman"/>
                        </a:rPr>
                        <a:t>1c</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8</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0,034091</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b="1">
                          <a:solidFill>
                            <a:srgbClr val="000000"/>
                          </a:solidFill>
                          <a:latin typeface="Times New Roman"/>
                          <a:ea typeface="Times New Roman"/>
                          <a:cs typeface="Times New Roman"/>
                        </a:rPr>
                        <a:t>Reklam</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Times New Roman"/>
                          <a:ea typeface="Times New Roman"/>
                          <a:cs typeface="Times New Roman"/>
                        </a:rPr>
                        <a:t>339</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b="1">
                          <a:solidFill>
                            <a:srgbClr val="000000"/>
                          </a:solidFill>
                          <a:latin typeface="Times New Roman"/>
                          <a:ea typeface="Times New Roman"/>
                          <a:cs typeface="Times New Roman"/>
                        </a:rPr>
                        <a:t>0,090008</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a:solidFill>
                            <a:srgbClr val="000000"/>
                          </a:solidFill>
                          <a:latin typeface="Times New Roman"/>
                          <a:ea typeface="Times New Roman"/>
                          <a:cs typeface="Times New Roman"/>
                        </a:rPr>
                        <a:t>2b</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256</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0,123125</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a:solidFill>
                            <a:srgbClr val="000000"/>
                          </a:solidFill>
                          <a:latin typeface="Times New Roman"/>
                          <a:ea typeface="Times New Roman"/>
                          <a:cs typeface="Times New Roman"/>
                        </a:rPr>
                        <a:t>2c</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2</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0,036795</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a:solidFill>
                            <a:srgbClr val="000000"/>
                          </a:solidFill>
                          <a:latin typeface="Times New Roman"/>
                          <a:ea typeface="Times New Roman"/>
                          <a:cs typeface="Times New Roman"/>
                        </a:rPr>
                        <a:t>2d</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36</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0,14109</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a:solidFill>
                            <a:srgbClr val="000000"/>
                          </a:solidFill>
                          <a:latin typeface="Times New Roman"/>
                          <a:ea typeface="Times New Roman"/>
                          <a:cs typeface="Times New Roman"/>
                        </a:rPr>
                        <a:t>2e</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4</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0,073618</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a:solidFill>
                            <a:srgbClr val="000000"/>
                          </a:solidFill>
                          <a:latin typeface="Times New Roman"/>
                          <a:ea typeface="Times New Roman"/>
                          <a:cs typeface="Times New Roman"/>
                        </a:rPr>
                        <a:t>2f</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3</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0,0643</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a:solidFill>
                            <a:srgbClr val="000000"/>
                          </a:solidFill>
                          <a:latin typeface="Times New Roman"/>
                          <a:ea typeface="Times New Roman"/>
                          <a:cs typeface="Times New Roman"/>
                        </a:rPr>
                        <a:t>2g</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79</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0,089755</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b="1">
                          <a:solidFill>
                            <a:srgbClr val="000000"/>
                          </a:solidFill>
                          <a:latin typeface="Times New Roman"/>
                          <a:ea typeface="Times New Roman"/>
                          <a:cs typeface="Times New Roman"/>
                        </a:rPr>
                        <a:t>Halkla İlişkiler</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Times New Roman"/>
                          <a:ea typeface="Times New Roman"/>
                          <a:cs typeface="Times New Roman"/>
                        </a:rPr>
                        <a:t>380</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b="1">
                          <a:solidFill>
                            <a:srgbClr val="000000"/>
                          </a:solidFill>
                          <a:latin typeface="Times New Roman"/>
                          <a:ea typeface="Times New Roman"/>
                          <a:cs typeface="Times New Roman"/>
                        </a:rPr>
                        <a:t>0,11645</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dirty="0">
                          <a:solidFill>
                            <a:srgbClr val="000000"/>
                          </a:solidFill>
                          <a:latin typeface="Times New Roman"/>
                          <a:ea typeface="Times New Roman"/>
                          <a:cs typeface="Times New Roman"/>
                        </a:rPr>
                        <a:t>3a</a:t>
                      </a:r>
                      <a:endParaRPr lang="tr-T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solidFill>
                            <a:srgbClr val="000000"/>
                          </a:solidFill>
                          <a:latin typeface="Times New Roman"/>
                          <a:ea typeface="Times New Roman"/>
                          <a:cs typeface="Times New Roman"/>
                        </a:rPr>
                        <a:t>15</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0,030767</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a:solidFill>
                            <a:srgbClr val="000000"/>
                          </a:solidFill>
                          <a:latin typeface="Times New Roman"/>
                          <a:ea typeface="Times New Roman"/>
                          <a:cs typeface="Times New Roman"/>
                        </a:rPr>
                        <a:t>3b</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dirty="0">
                          <a:solidFill>
                            <a:srgbClr val="000000"/>
                          </a:solidFill>
                          <a:latin typeface="Times New Roman"/>
                          <a:ea typeface="Times New Roman"/>
                          <a:cs typeface="Times New Roman"/>
                        </a:rPr>
                        <a:t>1</a:t>
                      </a:r>
                      <a:endParaRPr lang="tr-T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a:solidFill>
                            <a:srgbClr val="000000"/>
                          </a:solidFill>
                          <a:latin typeface="Times New Roman"/>
                          <a:ea typeface="Times New Roman"/>
                          <a:cs typeface="Times New Roman"/>
                        </a:rPr>
                        <a:t>0</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b="1">
                          <a:solidFill>
                            <a:srgbClr val="000000"/>
                          </a:solidFill>
                          <a:latin typeface="Times New Roman"/>
                          <a:ea typeface="Times New Roman"/>
                          <a:cs typeface="Times New Roman"/>
                        </a:rPr>
                        <a:t>Kişisel Satış</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Times New Roman"/>
                          <a:ea typeface="Times New Roman"/>
                          <a:cs typeface="Times New Roman"/>
                        </a:rPr>
                        <a:t>16</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b="1">
                          <a:solidFill>
                            <a:srgbClr val="000000"/>
                          </a:solidFill>
                          <a:latin typeface="Times New Roman"/>
                          <a:ea typeface="Times New Roman"/>
                          <a:cs typeface="Times New Roman"/>
                        </a:rPr>
                        <a:t>0,028845</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b="1">
                          <a:solidFill>
                            <a:srgbClr val="000000"/>
                          </a:solidFill>
                          <a:latin typeface="Times New Roman"/>
                          <a:ea typeface="Times New Roman"/>
                          <a:cs typeface="Times New Roman"/>
                        </a:rPr>
                        <a:t>Doğrudan Pazarlama</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Times New Roman"/>
                          <a:ea typeface="Times New Roman"/>
                          <a:cs typeface="Times New Roman"/>
                        </a:rPr>
                        <a:t>40</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b="1">
                          <a:solidFill>
                            <a:srgbClr val="000000"/>
                          </a:solidFill>
                          <a:latin typeface="Times New Roman"/>
                          <a:ea typeface="Times New Roman"/>
                          <a:cs typeface="Times New Roman"/>
                        </a:rPr>
                        <a:t>0,030123</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206">
                <a:tc>
                  <a:txBody>
                    <a:bodyPr/>
                    <a:lstStyle/>
                    <a:p>
                      <a:pPr>
                        <a:lnSpc>
                          <a:spcPct val="115000"/>
                        </a:lnSpc>
                        <a:spcAft>
                          <a:spcPts val="0"/>
                        </a:spcAft>
                      </a:pPr>
                      <a:r>
                        <a:rPr lang="tr-TR" sz="1800" b="1">
                          <a:solidFill>
                            <a:srgbClr val="000000"/>
                          </a:solidFill>
                          <a:latin typeface="Times New Roman"/>
                          <a:ea typeface="Times New Roman"/>
                          <a:cs typeface="Times New Roman"/>
                        </a:rPr>
                        <a:t>Satış Geliştirme</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a:solidFill>
                            <a:srgbClr val="000000"/>
                          </a:solidFill>
                          <a:latin typeface="Times New Roman"/>
                          <a:ea typeface="Times New Roman"/>
                          <a:cs typeface="Times New Roman"/>
                        </a:rPr>
                        <a:t>17</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800" b="1" dirty="0">
                          <a:solidFill>
                            <a:srgbClr val="000000"/>
                          </a:solidFill>
                          <a:latin typeface="Times New Roman"/>
                          <a:ea typeface="Times New Roman"/>
                          <a:cs typeface="Times New Roman"/>
                        </a:rPr>
                        <a:t>0,333061</a:t>
                      </a:r>
                      <a:endParaRPr lang="tr-T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4884">
                <a:tc>
                  <a:txBody>
                    <a:bodyPr/>
                    <a:lstStyle/>
                    <a:p>
                      <a:pPr>
                        <a:lnSpc>
                          <a:spcPct val="115000"/>
                        </a:lnSpc>
                        <a:spcAft>
                          <a:spcPts val="0"/>
                        </a:spcAft>
                      </a:pPr>
                      <a:r>
                        <a:rPr lang="tr-TR" sz="1800" b="1">
                          <a:solidFill>
                            <a:srgbClr val="000000"/>
                          </a:solidFill>
                          <a:latin typeface="Times New Roman"/>
                          <a:ea typeface="Times New Roman"/>
                          <a:cs typeface="Times New Roman"/>
                        </a:rPr>
                        <a:t> Toplam</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b="1" dirty="0">
                          <a:solidFill>
                            <a:srgbClr val="000000"/>
                          </a:solidFill>
                          <a:latin typeface="Times New Roman"/>
                          <a:ea typeface="Times New Roman"/>
                          <a:cs typeface="Times New Roman"/>
                        </a:rPr>
                        <a:t>792</a:t>
                      </a:r>
                      <a:endParaRPr lang="tr-T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dirty="0">
                          <a:solidFill>
                            <a:srgbClr val="000000"/>
                          </a:solidFill>
                          <a:latin typeface="Times New Roman"/>
                          <a:ea typeface="Times New Roman"/>
                          <a:cs typeface="Times New Roman"/>
                        </a:rPr>
                        <a:t> </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686643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BULGULAR (4) </a:t>
            </a:r>
            <a:r>
              <a:rPr lang="tr-TR" dirty="0" err="1" smtClean="0"/>
              <a:t>Instagram’da</a:t>
            </a:r>
            <a:r>
              <a:rPr lang="tr-TR" dirty="0" smtClean="0"/>
              <a:t> Yapılan Paylaşımların Sınıflandırılması ve İçerik Oranları</a:t>
            </a:r>
            <a:endParaRPr lang="tr-TR" dirty="0"/>
          </a:p>
        </p:txBody>
      </p:sp>
      <p:graphicFrame>
        <p:nvGraphicFramePr>
          <p:cNvPr id="3" name="2 Tablo"/>
          <p:cNvGraphicFramePr>
            <a:graphicFrameLocks noGrp="1"/>
          </p:cNvGraphicFramePr>
          <p:nvPr>
            <p:extLst>
              <p:ext uri="{D42A27DB-BD31-4B8C-83A1-F6EECF244321}">
                <p14:modId xmlns:p14="http://schemas.microsoft.com/office/powerpoint/2010/main" val="3935509797"/>
              </p:ext>
            </p:extLst>
          </p:nvPr>
        </p:nvGraphicFramePr>
        <p:xfrm>
          <a:off x="539552" y="1772563"/>
          <a:ext cx="8064897" cy="5256837"/>
        </p:xfrm>
        <a:graphic>
          <a:graphicData uri="http://schemas.openxmlformats.org/drawingml/2006/table">
            <a:tbl>
              <a:tblPr/>
              <a:tblGrid>
                <a:gridCol w="2688299"/>
                <a:gridCol w="2688299"/>
                <a:gridCol w="2688299"/>
              </a:tblGrid>
              <a:tr h="519022">
                <a:tc>
                  <a:txBody>
                    <a:bodyPr/>
                    <a:lstStyle/>
                    <a:p>
                      <a:pPr>
                        <a:lnSpc>
                          <a:spcPct val="115000"/>
                        </a:lnSpc>
                        <a:spcAft>
                          <a:spcPts val="0"/>
                        </a:spcAft>
                      </a:pPr>
                      <a:r>
                        <a:rPr lang="tr-TR" sz="1600" b="1" dirty="0">
                          <a:solidFill>
                            <a:srgbClr val="000000"/>
                          </a:solidFill>
                          <a:latin typeface="Times New Roman"/>
                          <a:ea typeface="Times New Roman"/>
                          <a:cs typeface="Times New Roman"/>
                        </a:rPr>
                        <a:t>Kriter</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nSpc>
                          <a:spcPct val="115000"/>
                        </a:lnSpc>
                        <a:spcAft>
                          <a:spcPts val="0"/>
                        </a:spcAft>
                      </a:pPr>
                      <a:r>
                        <a:rPr lang="tr-TR" sz="1600" b="1" dirty="0">
                          <a:solidFill>
                            <a:srgbClr val="000000"/>
                          </a:solidFill>
                          <a:latin typeface="Times New Roman"/>
                          <a:ea typeface="Times New Roman"/>
                          <a:cs typeface="Times New Roman"/>
                        </a:rPr>
                        <a:t>İçerik</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nSpc>
                          <a:spcPct val="115000"/>
                        </a:lnSpc>
                        <a:spcAft>
                          <a:spcPts val="0"/>
                        </a:spcAft>
                      </a:pPr>
                      <a:r>
                        <a:rPr lang="tr-TR" sz="1600" b="1">
                          <a:solidFill>
                            <a:srgbClr val="000000"/>
                          </a:solidFill>
                          <a:latin typeface="Times New Roman"/>
                          <a:ea typeface="Times New Roman"/>
                          <a:cs typeface="Times New Roman"/>
                        </a:rPr>
                        <a:t>Ortalama etkileşim oranı</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r>
              <a:tr h="283914">
                <a:tc>
                  <a:txBody>
                    <a:bodyPr/>
                    <a:lstStyle/>
                    <a:p>
                      <a:pPr>
                        <a:lnSpc>
                          <a:spcPct val="115000"/>
                        </a:lnSpc>
                        <a:spcAft>
                          <a:spcPts val="0"/>
                        </a:spcAft>
                      </a:pPr>
                      <a:r>
                        <a:rPr lang="tr-TR" sz="1600">
                          <a:solidFill>
                            <a:srgbClr val="000000"/>
                          </a:solidFill>
                          <a:latin typeface="Times New Roman"/>
                          <a:ea typeface="Times New Roman"/>
                          <a:cs typeface="Times New Roman"/>
                        </a:rPr>
                        <a:t>1a</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Times New Roman"/>
                          <a:ea typeface="Times New Roman"/>
                          <a:cs typeface="Times New Roman"/>
                        </a:rPr>
                        <a:t>275</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Times New Roman"/>
                          <a:ea typeface="Times New Roman"/>
                          <a:cs typeface="Times New Roman"/>
                        </a:rPr>
                        <a:t>0,764393</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a:solidFill>
                            <a:srgbClr val="000000"/>
                          </a:solidFill>
                          <a:latin typeface="Times New Roman"/>
                          <a:ea typeface="Times New Roman"/>
                          <a:cs typeface="Times New Roman"/>
                        </a:rPr>
                        <a:t>1b</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Times New Roman"/>
                          <a:ea typeface="Times New Roman"/>
                          <a:cs typeface="Times New Roman"/>
                        </a:rPr>
                        <a:t>27</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Times New Roman"/>
                          <a:ea typeface="Times New Roman"/>
                          <a:cs typeface="Times New Roman"/>
                        </a:rPr>
                        <a:t>0,89682</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a:solidFill>
                            <a:srgbClr val="000000"/>
                          </a:solidFill>
                          <a:latin typeface="Times New Roman"/>
                          <a:ea typeface="Times New Roman"/>
                          <a:cs typeface="Times New Roman"/>
                        </a:rPr>
                        <a:t>1c</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Times New Roman"/>
                          <a:ea typeface="Times New Roman"/>
                          <a:cs typeface="Times New Roman"/>
                        </a:rPr>
                        <a:t>1</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Times New Roman"/>
                          <a:ea typeface="Times New Roman"/>
                          <a:cs typeface="Times New Roman"/>
                        </a:rPr>
                        <a:t>1,06285</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b="1">
                          <a:solidFill>
                            <a:srgbClr val="000000"/>
                          </a:solidFill>
                          <a:latin typeface="Times New Roman"/>
                          <a:ea typeface="Times New Roman"/>
                          <a:cs typeface="Times New Roman"/>
                        </a:rPr>
                        <a:t>Reklam</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Times New Roman"/>
                          <a:ea typeface="Times New Roman"/>
                          <a:cs typeface="Times New Roman"/>
                        </a:rPr>
                        <a:t>303</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Times New Roman"/>
                          <a:ea typeface="Times New Roman"/>
                          <a:cs typeface="Times New Roman"/>
                        </a:rPr>
                        <a:t>0,777179</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a:solidFill>
                            <a:srgbClr val="000000"/>
                          </a:solidFill>
                          <a:latin typeface="Times New Roman"/>
                          <a:ea typeface="Times New Roman"/>
                          <a:cs typeface="Times New Roman"/>
                        </a:rPr>
                        <a:t>2b</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Times New Roman"/>
                          <a:ea typeface="Times New Roman"/>
                          <a:cs typeface="Times New Roman"/>
                        </a:rPr>
                        <a:t>358</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Times New Roman"/>
                          <a:ea typeface="Times New Roman"/>
                          <a:cs typeface="Times New Roman"/>
                        </a:rPr>
                        <a:t>1,126399</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a:solidFill>
                            <a:srgbClr val="000000"/>
                          </a:solidFill>
                          <a:latin typeface="Times New Roman"/>
                          <a:ea typeface="Times New Roman"/>
                          <a:cs typeface="Times New Roman"/>
                        </a:rPr>
                        <a:t>2c</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Times New Roman"/>
                          <a:ea typeface="Times New Roman"/>
                          <a:cs typeface="Times New Roman"/>
                        </a:rPr>
                        <a:t>1</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Times New Roman"/>
                          <a:ea typeface="Times New Roman"/>
                          <a:cs typeface="Times New Roman"/>
                        </a:rPr>
                        <a:t>0,332336</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a:solidFill>
                            <a:srgbClr val="000000"/>
                          </a:solidFill>
                          <a:latin typeface="Times New Roman"/>
                          <a:ea typeface="Times New Roman"/>
                          <a:cs typeface="Times New Roman"/>
                        </a:rPr>
                        <a:t>2d</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Times New Roman"/>
                          <a:ea typeface="Times New Roman"/>
                          <a:cs typeface="Times New Roman"/>
                        </a:rPr>
                        <a:t>5</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Times New Roman"/>
                          <a:ea typeface="Times New Roman"/>
                          <a:cs typeface="Times New Roman"/>
                        </a:rPr>
                        <a:t>1,299042</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a:solidFill>
                            <a:srgbClr val="000000"/>
                          </a:solidFill>
                          <a:latin typeface="Times New Roman"/>
                          <a:ea typeface="Times New Roman"/>
                          <a:cs typeface="Times New Roman"/>
                        </a:rPr>
                        <a:t>2e</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Times New Roman"/>
                          <a:ea typeface="Times New Roman"/>
                          <a:cs typeface="Times New Roman"/>
                        </a:rPr>
                        <a:t>1</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Times New Roman"/>
                          <a:ea typeface="Times New Roman"/>
                          <a:cs typeface="Times New Roman"/>
                        </a:rPr>
                        <a:t>1,19407</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a:solidFill>
                            <a:srgbClr val="000000"/>
                          </a:solidFill>
                          <a:latin typeface="Times New Roman"/>
                          <a:ea typeface="Times New Roman"/>
                          <a:cs typeface="Times New Roman"/>
                        </a:rPr>
                        <a:t>2f</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Times New Roman"/>
                          <a:ea typeface="Times New Roman"/>
                          <a:cs typeface="Times New Roman"/>
                        </a:rPr>
                        <a:t>5</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Times New Roman"/>
                          <a:ea typeface="Times New Roman"/>
                          <a:cs typeface="Times New Roman"/>
                        </a:rPr>
                        <a:t>0,964105</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a:solidFill>
                            <a:srgbClr val="000000"/>
                          </a:solidFill>
                          <a:latin typeface="Times New Roman"/>
                          <a:ea typeface="Times New Roman"/>
                          <a:cs typeface="Times New Roman"/>
                        </a:rPr>
                        <a:t>2g</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Times New Roman"/>
                          <a:ea typeface="Times New Roman"/>
                          <a:cs typeface="Times New Roman"/>
                        </a:rPr>
                        <a:t>68</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Times New Roman"/>
                          <a:ea typeface="Times New Roman"/>
                          <a:cs typeface="Times New Roman"/>
                        </a:rPr>
                        <a:t>0,913148</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b="1">
                          <a:solidFill>
                            <a:srgbClr val="000000"/>
                          </a:solidFill>
                          <a:latin typeface="Times New Roman"/>
                          <a:ea typeface="Times New Roman"/>
                          <a:cs typeface="Times New Roman"/>
                        </a:rPr>
                        <a:t>Halkla İlişkiler</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Times New Roman"/>
                          <a:ea typeface="Times New Roman"/>
                          <a:cs typeface="Times New Roman"/>
                        </a:rPr>
                        <a:t>438</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Times New Roman"/>
                          <a:ea typeface="Times New Roman"/>
                          <a:cs typeface="Times New Roman"/>
                        </a:rPr>
                        <a:t>1,091751</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a:solidFill>
                            <a:srgbClr val="000000"/>
                          </a:solidFill>
                          <a:latin typeface="Times New Roman"/>
                          <a:ea typeface="Times New Roman"/>
                          <a:cs typeface="Times New Roman"/>
                        </a:rPr>
                        <a:t>3a</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Times New Roman"/>
                          <a:ea typeface="Times New Roman"/>
                          <a:cs typeface="Times New Roman"/>
                        </a:rPr>
                        <a:t> </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600">
                        <a:latin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a:solidFill>
                            <a:srgbClr val="000000"/>
                          </a:solidFill>
                          <a:latin typeface="Times New Roman"/>
                          <a:ea typeface="Times New Roman"/>
                          <a:cs typeface="Times New Roman"/>
                        </a:rPr>
                        <a:t>3b</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Times New Roman"/>
                          <a:ea typeface="Times New Roman"/>
                          <a:cs typeface="Times New Roman"/>
                        </a:rPr>
                        <a:t>7</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Times New Roman"/>
                          <a:ea typeface="Times New Roman"/>
                          <a:cs typeface="Times New Roman"/>
                        </a:rPr>
                        <a:t>0,932858</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b="1">
                          <a:solidFill>
                            <a:srgbClr val="000000"/>
                          </a:solidFill>
                          <a:latin typeface="Times New Roman"/>
                          <a:ea typeface="Times New Roman"/>
                          <a:cs typeface="Times New Roman"/>
                        </a:rPr>
                        <a:t>Kişisel Satış</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dirty="0">
                          <a:solidFill>
                            <a:srgbClr val="000000"/>
                          </a:solidFill>
                          <a:latin typeface="Times New Roman"/>
                          <a:ea typeface="Times New Roman"/>
                          <a:cs typeface="Times New Roman"/>
                        </a:rPr>
                        <a:t>7</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Times New Roman"/>
                          <a:ea typeface="Times New Roman"/>
                          <a:cs typeface="Times New Roman"/>
                        </a:rPr>
                        <a:t>0,932858</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b="1">
                          <a:solidFill>
                            <a:srgbClr val="000000"/>
                          </a:solidFill>
                          <a:latin typeface="Times New Roman"/>
                          <a:ea typeface="Times New Roman"/>
                          <a:cs typeface="Times New Roman"/>
                        </a:rPr>
                        <a:t>Doğrudan Pzl.</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Times New Roman"/>
                          <a:ea typeface="Times New Roman"/>
                          <a:cs typeface="Times New Roman"/>
                        </a:rPr>
                        <a:t>4</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Times New Roman"/>
                          <a:ea typeface="Times New Roman"/>
                          <a:cs typeface="Times New Roman"/>
                        </a:rPr>
                        <a:t>0,84148</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3914">
                <a:tc>
                  <a:txBody>
                    <a:bodyPr/>
                    <a:lstStyle/>
                    <a:p>
                      <a:pPr>
                        <a:lnSpc>
                          <a:spcPct val="115000"/>
                        </a:lnSpc>
                        <a:spcAft>
                          <a:spcPts val="0"/>
                        </a:spcAft>
                      </a:pPr>
                      <a:r>
                        <a:rPr lang="tr-TR" sz="1600" b="1">
                          <a:solidFill>
                            <a:srgbClr val="000000"/>
                          </a:solidFill>
                          <a:latin typeface="Times New Roman"/>
                          <a:ea typeface="Times New Roman"/>
                          <a:cs typeface="Times New Roman"/>
                        </a:rPr>
                        <a:t>Satış Geliştirme</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dirty="0">
                          <a:solidFill>
                            <a:srgbClr val="000000"/>
                          </a:solidFill>
                          <a:latin typeface="Times New Roman"/>
                          <a:ea typeface="Times New Roman"/>
                          <a:cs typeface="Times New Roman"/>
                        </a:rPr>
                        <a:t>24</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dirty="0">
                          <a:solidFill>
                            <a:srgbClr val="000000"/>
                          </a:solidFill>
                          <a:latin typeface="Times New Roman"/>
                          <a:ea typeface="Times New Roman"/>
                          <a:cs typeface="Times New Roman"/>
                        </a:rPr>
                        <a:t>0,668941</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191">
                <a:tc>
                  <a:txBody>
                    <a:bodyPr/>
                    <a:lstStyle/>
                    <a:p>
                      <a:pPr>
                        <a:lnSpc>
                          <a:spcPct val="115000"/>
                        </a:lnSpc>
                        <a:spcAft>
                          <a:spcPts val="0"/>
                        </a:spcAft>
                      </a:pPr>
                      <a:r>
                        <a:rPr lang="tr-TR" sz="1100" b="1">
                          <a:solidFill>
                            <a:srgbClr val="000000"/>
                          </a:solidFill>
                          <a:latin typeface="Times New Roman"/>
                          <a:ea typeface="Times New Roman"/>
                          <a:cs typeface="Times New Roman"/>
                        </a:rPr>
                        <a:t>Toplam</a:t>
                      </a:r>
                      <a:endParaRPr lang="tr-TR"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b="1" dirty="0">
                          <a:solidFill>
                            <a:srgbClr val="000000"/>
                          </a:solidFill>
                          <a:latin typeface="Times New Roman"/>
                          <a:ea typeface="Times New Roman"/>
                          <a:cs typeface="Times New Roman"/>
                        </a:rPr>
                        <a:t>776</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100" b="1" dirty="0">
                          <a:solidFill>
                            <a:srgbClr val="FF0000"/>
                          </a:solidFill>
                          <a:latin typeface="Times New Roman"/>
                          <a:ea typeface="Times New Roman"/>
                          <a:cs typeface="Times New Roman"/>
                        </a:rPr>
                        <a:t> </a:t>
                      </a:r>
                      <a:endParaRPr lang="tr-T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50956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BULGULAR (5) </a:t>
            </a:r>
            <a:r>
              <a:rPr lang="tr-TR" dirty="0" err="1" smtClean="0"/>
              <a:t>LinkedIn’de</a:t>
            </a:r>
            <a:r>
              <a:rPr lang="tr-TR" dirty="0" smtClean="0"/>
              <a:t> Yapılan Paylaşımların Sınıflandırılması ve İçerik Oranları</a:t>
            </a:r>
            <a:endParaRPr lang="tr-TR" dirty="0"/>
          </a:p>
        </p:txBody>
      </p:sp>
      <p:graphicFrame>
        <p:nvGraphicFramePr>
          <p:cNvPr id="3" name="2 Tablo"/>
          <p:cNvGraphicFramePr>
            <a:graphicFrameLocks noGrp="1"/>
          </p:cNvGraphicFramePr>
          <p:nvPr>
            <p:extLst>
              <p:ext uri="{D42A27DB-BD31-4B8C-83A1-F6EECF244321}">
                <p14:modId xmlns:p14="http://schemas.microsoft.com/office/powerpoint/2010/main" val="3412316316"/>
              </p:ext>
            </p:extLst>
          </p:nvPr>
        </p:nvGraphicFramePr>
        <p:xfrm>
          <a:off x="1043607" y="1693926"/>
          <a:ext cx="7056786" cy="5047488"/>
        </p:xfrm>
        <a:graphic>
          <a:graphicData uri="http://schemas.openxmlformats.org/drawingml/2006/table">
            <a:tbl>
              <a:tblPr/>
              <a:tblGrid>
                <a:gridCol w="2352262"/>
                <a:gridCol w="2352262"/>
                <a:gridCol w="2352262"/>
              </a:tblGrid>
              <a:tr h="260411">
                <a:tc>
                  <a:txBody>
                    <a:bodyPr/>
                    <a:lstStyle/>
                    <a:p>
                      <a:pPr>
                        <a:lnSpc>
                          <a:spcPct val="115000"/>
                        </a:lnSpc>
                        <a:spcAft>
                          <a:spcPts val="0"/>
                        </a:spcAft>
                      </a:pPr>
                      <a:r>
                        <a:rPr lang="tr-TR" sz="1600" b="1" dirty="0">
                          <a:solidFill>
                            <a:srgbClr val="000000"/>
                          </a:solidFill>
                          <a:latin typeface="Times New Roman"/>
                          <a:ea typeface="Times New Roman"/>
                          <a:cs typeface="Times New Roman"/>
                        </a:rPr>
                        <a:t>Kriter</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nSpc>
                          <a:spcPct val="115000"/>
                        </a:lnSpc>
                        <a:spcAft>
                          <a:spcPts val="0"/>
                        </a:spcAft>
                      </a:pPr>
                      <a:r>
                        <a:rPr lang="tr-TR" sz="1600" b="1">
                          <a:solidFill>
                            <a:srgbClr val="000000"/>
                          </a:solidFill>
                          <a:latin typeface="Times New Roman"/>
                          <a:ea typeface="Times New Roman"/>
                          <a:cs typeface="Times New Roman"/>
                        </a:rPr>
                        <a:t>İçerik</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nSpc>
                          <a:spcPct val="115000"/>
                        </a:lnSpc>
                        <a:spcAft>
                          <a:spcPts val="0"/>
                        </a:spcAft>
                      </a:pPr>
                      <a:r>
                        <a:rPr lang="tr-TR" sz="1600" b="1">
                          <a:solidFill>
                            <a:srgbClr val="000000"/>
                          </a:solidFill>
                          <a:latin typeface="Times New Roman"/>
                          <a:ea typeface="Times New Roman"/>
                          <a:cs typeface="Times New Roman"/>
                        </a:rPr>
                        <a:t>Ortalama etkileşim oranı</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r>
              <a:tr h="260411">
                <a:tc>
                  <a:txBody>
                    <a:bodyPr/>
                    <a:lstStyle/>
                    <a:p>
                      <a:pPr>
                        <a:lnSpc>
                          <a:spcPct val="115000"/>
                        </a:lnSpc>
                        <a:spcAft>
                          <a:spcPts val="0"/>
                        </a:spcAft>
                      </a:pPr>
                      <a:r>
                        <a:rPr lang="tr-TR" sz="1600">
                          <a:solidFill>
                            <a:srgbClr val="000000"/>
                          </a:solidFill>
                          <a:latin typeface="Times New Roman"/>
                          <a:ea typeface="Times New Roman"/>
                          <a:cs typeface="Times New Roman"/>
                        </a:rPr>
                        <a:t>1a</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27</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0,351396</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a:solidFill>
                            <a:srgbClr val="000000"/>
                          </a:solidFill>
                          <a:latin typeface="Times New Roman"/>
                          <a:ea typeface="Times New Roman"/>
                          <a:cs typeface="Times New Roman"/>
                        </a:rPr>
                        <a:t>1b</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7</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0,633633</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a:solidFill>
                            <a:srgbClr val="000000"/>
                          </a:solidFill>
                          <a:latin typeface="Times New Roman"/>
                          <a:ea typeface="Times New Roman"/>
                          <a:cs typeface="Times New Roman"/>
                        </a:rPr>
                        <a:t>1c</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4</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0,892686</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b="1">
                          <a:solidFill>
                            <a:srgbClr val="000000"/>
                          </a:solidFill>
                          <a:latin typeface="Times New Roman"/>
                          <a:ea typeface="Times New Roman"/>
                          <a:cs typeface="Times New Roman"/>
                        </a:rPr>
                        <a:t>Reklam</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Calibri"/>
                          <a:ea typeface="Times New Roman"/>
                          <a:cs typeface="Calibri"/>
                        </a:rPr>
                        <a:t>38</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Calibri"/>
                          <a:ea typeface="Times New Roman"/>
                          <a:cs typeface="Calibri"/>
                        </a:rPr>
                        <a:t>0,460365</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a:solidFill>
                            <a:srgbClr val="000000"/>
                          </a:solidFill>
                          <a:latin typeface="Times New Roman"/>
                          <a:ea typeface="Times New Roman"/>
                          <a:cs typeface="Times New Roman"/>
                        </a:rPr>
                        <a:t>2b</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49</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0,381942</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a:solidFill>
                            <a:srgbClr val="000000"/>
                          </a:solidFill>
                          <a:latin typeface="Times New Roman"/>
                          <a:ea typeface="Times New Roman"/>
                          <a:cs typeface="Times New Roman"/>
                        </a:rPr>
                        <a:t>2c</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1</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0,30749</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a:solidFill>
                            <a:srgbClr val="000000"/>
                          </a:solidFill>
                          <a:latin typeface="Times New Roman"/>
                          <a:ea typeface="Times New Roman"/>
                          <a:cs typeface="Times New Roman"/>
                        </a:rPr>
                        <a:t>2d</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36</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0,78592</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dirty="0">
                          <a:solidFill>
                            <a:srgbClr val="000000"/>
                          </a:solidFill>
                          <a:latin typeface="Times New Roman"/>
                          <a:ea typeface="Times New Roman"/>
                          <a:cs typeface="Times New Roman"/>
                        </a:rPr>
                        <a:t>2e</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5</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0,445342</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a:solidFill>
                            <a:srgbClr val="000000"/>
                          </a:solidFill>
                          <a:latin typeface="Times New Roman"/>
                          <a:ea typeface="Times New Roman"/>
                          <a:cs typeface="Times New Roman"/>
                        </a:rPr>
                        <a:t>2f</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5</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0,320668</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a:solidFill>
                            <a:srgbClr val="000000"/>
                          </a:solidFill>
                          <a:latin typeface="Times New Roman"/>
                          <a:ea typeface="Times New Roman"/>
                          <a:cs typeface="Times New Roman"/>
                        </a:rPr>
                        <a:t>2g</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39</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0,566567</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b="1">
                          <a:solidFill>
                            <a:srgbClr val="000000"/>
                          </a:solidFill>
                          <a:latin typeface="Times New Roman"/>
                          <a:ea typeface="Times New Roman"/>
                          <a:cs typeface="Times New Roman"/>
                        </a:rPr>
                        <a:t>Halkla İlişkiler</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Calibri"/>
                          <a:ea typeface="Times New Roman"/>
                          <a:cs typeface="Calibri"/>
                        </a:rPr>
                        <a:t>135</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Calibri"/>
                          <a:ea typeface="Times New Roman"/>
                          <a:cs typeface="Calibri"/>
                        </a:rPr>
                        <a:t>0,542533</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a:solidFill>
                            <a:srgbClr val="000000"/>
                          </a:solidFill>
                          <a:latin typeface="Times New Roman"/>
                          <a:ea typeface="Times New Roman"/>
                          <a:cs typeface="Times New Roman"/>
                        </a:rPr>
                        <a:t>3a</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 </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600">
                        <a:latin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a:solidFill>
                            <a:srgbClr val="000000"/>
                          </a:solidFill>
                          <a:latin typeface="Times New Roman"/>
                          <a:ea typeface="Times New Roman"/>
                          <a:cs typeface="Times New Roman"/>
                        </a:rPr>
                        <a:t>3b</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a:solidFill>
                            <a:srgbClr val="000000"/>
                          </a:solidFill>
                          <a:latin typeface="Calibri"/>
                          <a:ea typeface="Times New Roman"/>
                          <a:cs typeface="Calibri"/>
                        </a:rPr>
                        <a:t>3</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a:solidFill>
                            <a:srgbClr val="000000"/>
                          </a:solidFill>
                          <a:latin typeface="Calibri"/>
                          <a:ea typeface="Times New Roman"/>
                          <a:cs typeface="Calibri"/>
                        </a:rPr>
                        <a:t>0,488021</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b="1">
                          <a:solidFill>
                            <a:srgbClr val="000000"/>
                          </a:solidFill>
                          <a:latin typeface="Times New Roman"/>
                          <a:ea typeface="Times New Roman"/>
                          <a:cs typeface="Times New Roman"/>
                        </a:rPr>
                        <a:t>Kişisel Satış</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Calibri"/>
                          <a:ea typeface="Times New Roman"/>
                          <a:cs typeface="Calibri"/>
                        </a:rPr>
                        <a:t>3</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Calibri"/>
                          <a:ea typeface="Times New Roman"/>
                          <a:cs typeface="Calibri"/>
                        </a:rPr>
                        <a:t>0,488021</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b="1">
                          <a:solidFill>
                            <a:srgbClr val="000000"/>
                          </a:solidFill>
                          <a:latin typeface="Times New Roman"/>
                          <a:ea typeface="Times New Roman"/>
                          <a:cs typeface="Times New Roman"/>
                        </a:rPr>
                        <a:t>Doğrudan Pazarlama</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Calibri"/>
                          <a:ea typeface="Times New Roman"/>
                          <a:cs typeface="Calibri"/>
                        </a:rPr>
                        <a:t>13</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a:solidFill>
                            <a:srgbClr val="000000"/>
                          </a:solidFill>
                          <a:latin typeface="Calibri"/>
                          <a:ea typeface="Times New Roman"/>
                          <a:cs typeface="Calibri"/>
                        </a:rPr>
                        <a:t>0,404238</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b="1">
                          <a:solidFill>
                            <a:srgbClr val="000000"/>
                          </a:solidFill>
                          <a:latin typeface="Times New Roman"/>
                          <a:ea typeface="Times New Roman"/>
                          <a:cs typeface="Times New Roman"/>
                        </a:rPr>
                        <a:t>Satış Geliştirme</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a:solidFill>
                            <a:srgbClr val="000000"/>
                          </a:solidFill>
                          <a:latin typeface="Calibri"/>
                          <a:ea typeface="Times New Roman"/>
                          <a:cs typeface="Calibri"/>
                        </a:rPr>
                        <a:t>2</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1600" b="1" dirty="0">
                          <a:solidFill>
                            <a:srgbClr val="000000"/>
                          </a:solidFill>
                          <a:latin typeface="Calibri"/>
                          <a:ea typeface="Times New Roman"/>
                          <a:cs typeface="Calibri"/>
                        </a:rPr>
                        <a:t>0,804163</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411">
                <a:tc>
                  <a:txBody>
                    <a:bodyPr/>
                    <a:lstStyle/>
                    <a:p>
                      <a:pPr>
                        <a:lnSpc>
                          <a:spcPct val="115000"/>
                        </a:lnSpc>
                        <a:spcAft>
                          <a:spcPts val="0"/>
                        </a:spcAft>
                      </a:pPr>
                      <a:r>
                        <a:rPr lang="tr-TR" sz="1600" b="1">
                          <a:solidFill>
                            <a:srgbClr val="000000"/>
                          </a:solidFill>
                          <a:latin typeface="Times New Roman"/>
                          <a:ea typeface="Times New Roman"/>
                          <a:cs typeface="Times New Roman"/>
                        </a:rPr>
                        <a:t>Toplam</a:t>
                      </a:r>
                      <a:endParaRPr lang="tr-T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600" b="1" dirty="0">
                          <a:solidFill>
                            <a:srgbClr val="000000"/>
                          </a:solidFill>
                          <a:latin typeface="Calibri"/>
                          <a:ea typeface="Times New Roman"/>
                          <a:cs typeface="Calibri"/>
                        </a:rPr>
                        <a:t>191</a:t>
                      </a:r>
                      <a:endParaRPr lang="tr-T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100" dirty="0">
                        <a:latin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40403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sz="4800" dirty="0" smtClean="0"/>
              <a:t>GİRİŞ</a:t>
            </a:r>
          </a:p>
          <a:p>
            <a:r>
              <a:rPr lang="tr-TR" sz="4800" dirty="0" smtClean="0"/>
              <a:t>AMAÇ</a:t>
            </a:r>
          </a:p>
          <a:p>
            <a:r>
              <a:rPr lang="tr-TR" sz="4800" dirty="0" smtClean="0"/>
              <a:t>YÖNTEM</a:t>
            </a:r>
          </a:p>
          <a:p>
            <a:r>
              <a:rPr lang="tr-TR" sz="4800" dirty="0" smtClean="0"/>
              <a:t>BULGULAR</a:t>
            </a:r>
          </a:p>
          <a:p>
            <a:r>
              <a:rPr lang="tr-TR" sz="4800" dirty="0" smtClean="0"/>
              <a:t>SONUÇ VE ÖNERİLER</a:t>
            </a:r>
          </a:p>
          <a:p>
            <a:pPr>
              <a:buNone/>
            </a:pPr>
            <a:endParaRPr lang="tr-TR" dirty="0"/>
          </a:p>
        </p:txBody>
      </p:sp>
      <p:sp>
        <p:nvSpPr>
          <p:cNvPr id="2" name="1 Başlık"/>
          <p:cNvSpPr>
            <a:spLocks noGrp="1"/>
          </p:cNvSpPr>
          <p:nvPr>
            <p:ph type="title"/>
          </p:nvPr>
        </p:nvSpPr>
        <p:spPr/>
        <p:txBody>
          <a:bodyPr>
            <a:normAutofit/>
          </a:bodyPr>
          <a:lstStyle/>
          <a:p>
            <a:pPr algn="ctr"/>
            <a:r>
              <a:rPr lang="tr-TR" sz="4800" dirty="0" smtClean="0"/>
              <a:t>SUNU PLANI</a:t>
            </a:r>
            <a:endParaRPr lang="tr-TR" sz="4800" dirty="0"/>
          </a:p>
        </p:txBody>
      </p:sp>
    </p:spTree>
    <p:extLst>
      <p:ext uri="{BB962C8B-B14F-4D97-AF65-F5344CB8AC3E}">
        <p14:creationId xmlns:p14="http://schemas.microsoft.com/office/powerpoint/2010/main" val="30633366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Çalışma kapsamında incelenen konut markalarının Türkiye’ye yönelik sosyal medya hesapları analiz edilmiş, </a:t>
            </a:r>
          </a:p>
          <a:p>
            <a:r>
              <a:rPr lang="tr-TR" dirty="0" smtClean="0"/>
              <a:t>paylaşımlar pazarlama iletişimi boyutlarına göre sınıflandırılarak </a:t>
            </a:r>
          </a:p>
          <a:p>
            <a:r>
              <a:rPr lang="tr-TR" dirty="0" smtClean="0"/>
              <a:t>kullanılan sosyal medya platformları, içeriklerin niteliği ve etkileşim oranları karşılaştırılması yoluyla çeşitli sonuçlara ulaşılmıştır. </a:t>
            </a:r>
            <a:endParaRPr lang="tr-TR" dirty="0"/>
          </a:p>
        </p:txBody>
      </p:sp>
      <p:sp>
        <p:nvSpPr>
          <p:cNvPr id="3" name="2 Başlık"/>
          <p:cNvSpPr>
            <a:spLocks noGrp="1"/>
          </p:cNvSpPr>
          <p:nvPr>
            <p:ph type="title"/>
          </p:nvPr>
        </p:nvSpPr>
        <p:spPr/>
        <p:txBody>
          <a:bodyPr/>
          <a:lstStyle/>
          <a:p>
            <a:r>
              <a:rPr lang="tr-TR" dirty="0" smtClean="0"/>
              <a:t>SONUÇ </a:t>
            </a:r>
            <a:endParaRPr lang="tr-TR" dirty="0"/>
          </a:p>
        </p:txBody>
      </p:sp>
    </p:spTree>
    <p:extLst>
      <p:ext uri="{BB962C8B-B14F-4D97-AF65-F5344CB8AC3E}">
        <p14:creationId xmlns:p14="http://schemas.microsoft.com/office/powerpoint/2010/main" val="976414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Sonuçlara bakıldığında genel olarak paylaşım kapsamlarının içeriği olan ürün/marka/logo/renk/fiyat vb. bilgilerin verilmesi, kurumun tanıtımı, kurumsal gelişme ve haberler, yeni ürün/hizmet </a:t>
            </a:r>
            <a:r>
              <a:rPr lang="tr-TR" dirty="0" err="1" smtClean="0"/>
              <a:t>lansmanı</a:t>
            </a:r>
            <a:r>
              <a:rPr lang="tr-TR" dirty="0" smtClean="0"/>
              <a:t>, satın alma teşvikleri, ürün indirimleri, ödül, yarışma, alınan ödüller gibi birçok açıdan en etkili platformun </a:t>
            </a:r>
            <a:r>
              <a:rPr lang="tr-TR" dirty="0" err="1" smtClean="0"/>
              <a:t>Facebook</a:t>
            </a:r>
            <a:r>
              <a:rPr lang="tr-TR" dirty="0" smtClean="0"/>
              <a:t> olduğu görülmektedir. </a:t>
            </a:r>
            <a:endParaRPr lang="tr-TR" dirty="0"/>
          </a:p>
        </p:txBody>
      </p:sp>
      <p:sp>
        <p:nvSpPr>
          <p:cNvPr id="3" name="2 Başlık"/>
          <p:cNvSpPr>
            <a:spLocks noGrp="1"/>
          </p:cNvSpPr>
          <p:nvPr>
            <p:ph type="title"/>
          </p:nvPr>
        </p:nvSpPr>
        <p:spPr/>
        <p:txBody>
          <a:bodyPr/>
          <a:lstStyle/>
          <a:p>
            <a:r>
              <a:rPr lang="tr-TR" dirty="0" smtClean="0"/>
              <a:t>SONUÇ (2)</a:t>
            </a:r>
            <a:endParaRPr lang="tr-TR" dirty="0"/>
          </a:p>
        </p:txBody>
      </p:sp>
    </p:spTree>
    <p:extLst>
      <p:ext uri="{BB962C8B-B14F-4D97-AF65-F5344CB8AC3E}">
        <p14:creationId xmlns:p14="http://schemas.microsoft.com/office/powerpoint/2010/main" val="177992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Yayınlanan iletilerin pazarlama iletişimi araçlarına göre sayısal dağılımı incelendiğinde, konut markalarının sosyal medyayı temel olarak halkla ilişkiler ve reklam türü içerikler paylaşmak için kullandıkları ardından kişisel satış, doğrudan pazarlama ve satış geliştirmeye yönelik içeriklerin geldiği görülmektedir</a:t>
            </a:r>
            <a:endParaRPr lang="tr-TR" dirty="0"/>
          </a:p>
        </p:txBody>
      </p:sp>
      <p:sp>
        <p:nvSpPr>
          <p:cNvPr id="3" name="2 Başlık"/>
          <p:cNvSpPr>
            <a:spLocks noGrp="1"/>
          </p:cNvSpPr>
          <p:nvPr>
            <p:ph type="title"/>
          </p:nvPr>
        </p:nvSpPr>
        <p:spPr/>
        <p:txBody>
          <a:bodyPr/>
          <a:lstStyle/>
          <a:p>
            <a:r>
              <a:rPr lang="tr-TR" dirty="0" smtClean="0"/>
              <a:t>SONUÇ (3)</a:t>
            </a:r>
            <a:endParaRPr lang="tr-TR" dirty="0"/>
          </a:p>
        </p:txBody>
      </p:sp>
    </p:spTree>
    <p:extLst>
      <p:ext uri="{BB962C8B-B14F-4D97-AF65-F5344CB8AC3E}">
        <p14:creationId xmlns:p14="http://schemas.microsoft.com/office/powerpoint/2010/main" val="5761534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Sosyal medya araçlarında paylaşılan ve/veya kullanılan her içeriğin anlamı ve vermek istediği mesaj ile uyumlu olacak bir platformda yer alması gerekmektedir.</a:t>
            </a:r>
          </a:p>
          <a:p>
            <a:r>
              <a:rPr lang="tr-TR" dirty="0" smtClean="0"/>
              <a:t>Örneğin, konut proje reklamlarını </a:t>
            </a:r>
            <a:r>
              <a:rPr lang="tr-TR" dirty="0" err="1" smtClean="0"/>
              <a:t>Facebook</a:t>
            </a:r>
            <a:r>
              <a:rPr lang="tr-TR" dirty="0" smtClean="0"/>
              <a:t> platformunda, kurumsal reklamları profesyonel iş ağı olan </a:t>
            </a:r>
            <a:r>
              <a:rPr lang="tr-TR" dirty="0" err="1" smtClean="0"/>
              <a:t>LinkedIn’de</a:t>
            </a:r>
            <a:r>
              <a:rPr lang="tr-TR" dirty="0" smtClean="0"/>
              <a:t>, eğlence amaçlı uygulamaları </a:t>
            </a:r>
            <a:r>
              <a:rPr lang="tr-TR" dirty="0" err="1" smtClean="0"/>
              <a:t>Instagram’da</a:t>
            </a:r>
            <a:r>
              <a:rPr lang="tr-TR" dirty="0" smtClean="0"/>
              <a:t> yürütmek gerekmektedir. </a:t>
            </a:r>
            <a:endParaRPr lang="tr-TR" dirty="0"/>
          </a:p>
        </p:txBody>
      </p:sp>
      <p:sp>
        <p:nvSpPr>
          <p:cNvPr id="3" name="2 Başlık"/>
          <p:cNvSpPr>
            <a:spLocks noGrp="1"/>
          </p:cNvSpPr>
          <p:nvPr>
            <p:ph type="title"/>
          </p:nvPr>
        </p:nvSpPr>
        <p:spPr/>
        <p:txBody>
          <a:bodyPr/>
          <a:lstStyle/>
          <a:p>
            <a:r>
              <a:rPr lang="tr-TR" dirty="0" smtClean="0"/>
              <a:t>SONUÇ (4)</a:t>
            </a:r>
            <a:endParaRPr lang="tr-TR" dirty="0"/>
          </a:p>
        </p:txBody>
      </p:sp>
    </p:spTree>
    <p:extLst>
      <p:ext uri="{BB962C8B-B14F-4D97-AF65-F5344CB8AC3E}">
        <p14:creationId xmlns:p14="http://schemas.microsoft.com/office/powerpoint/2010/main" val="32819204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tr-TR" dirty="0" smtClean="0"/>
              <a:t>Konut markalaşmasında yaşam tarzı ve tüketicinin profili vb. özellikleri yapılacak proje üretiminden satışına kadar tüm süreci etkilemektedir. </a:t>
            </a:r>
          </a:p>
          <a:p>
            <a:r>
              <a:rPr lang="tr-TR" b="1" dirty="0" smtClean="0">
                <a:solidFill>
                  <a:srgbClr val="7030A0"/>
                </a:solidFill>
              </a:rPr>
              <a:t>Bu da tüketicinin ürün geliştirme aşamasına dahil edildiği ve güvene dayalı bir yapının kurulması gerektiğini ifade etmektedir. </a:t>
            </a:r>
          </a:p>
          <a:p>
            <a:r>
              <a:rPr lang="tr-TR" dirty="0" smtClean="0"/>
              <a:t>Bu nedenle günümüzde en etkili ve hızlı iletişim aracı olan sosyal medya önemli bir araç olup uzmanlık ile doğru zaman ve yerde doğru platformlar aracılığı ile istenen imaj, etki, verimlilik veya satış imkanını sağlayabilecektir. </a:t>
            </a:r>
            <a:endParaRPr lang="tr-TR" dirty="0"/>
          </a:p>
        </p:txBody>
      </p:sp>
      <p:sp>
        <p:nvSpPr>
          <p:cNvPr id="3" name="2 Başlık"/>
          <p:cNvSpPr>
            <a:spLocks noGrp="1"/>
          </p:cNvSpPr>
          <p:nvPr>
            <p:ph type="title"/>
          </p:nvPr>
        </p:nvSpPr>
        <p:spPr/>
        <p:txBody>
          <a:bodyPr/>
          <a:lstStyle/>
          <a:p>
            <a:r>
              <a:rPr lang="tr-TR" dirty="0" smtClean="0"/>
              <a:t>SONUÇ (5)</a:t>
            </a:r>
            <a:endParaRPr lang="tr-TR" dirty="0"/>
          </a:p>
        </p:txBody>
      </p:sp>
    </p:spTree>
    <p:extLst>
      <p:ext uri="{BB962C8B-B14F-4D97-AF65-F5344CB8AC3E}">
        <p14:creationId xmlns:p14="http://schemas.microsoft.com/office/powerpoint/2010/main" val="8024366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r>
              <a:rPr lang="tr-TR" dirty="0" smtClean="0"/>
              <a:t>Nitel ve nicel araştırmalar bir arada kullanılarak daha ileri çalışmalar yapılabilir.</a:t>
            </a:r>
          </a:p>
          <a:p>
            <a:r>
              <a:rPr lang="tr-TR" dirty="0" smtClean="0">
                <a:solidFill>
                  <a:srgbClr val="7030A0"/>
                </a:solidFill>
              </a:rPr>
              <a:t>Daha fazla konut markası ile çalışmalar yapılabilir.</a:t>
            </a:r>
          </a:p>
          <a:p>
            <a:r>
              <a:rPr lang="tr-TR" dirty="0" smtClean="0"/>
              <a:t>Konut markalarının seçiminde ürün/veya temelli olma, firma ölçek büyüklükleri gibi özelliklere göre seçim ile farklı bakış açıları olan spesifik çalışmalar yapılabilir.</a:t>
            </a:r>
          </a:p>
          <a:p>
            <a:r>
              <a:rPr lang="tr-TR" dirty="0" smtClean="0">
                <a:solidFill>
                  <a:srgbClr val="7030A0"/>
                </a:solidFill>
              </a:rPr>
              <a:t>Aynı kaynağın (burada konut markaları) verdiği mesajlarda zaman içerisinde meydana gelen değişmeleri saptanabilir. </a:t>
            </a:r>
          </a:p>
          <a:p>
            <a:r>
              <a:rPr lang="tr-TR" dirty="0" smtClean="0"/>
              <a:t>Mesajın içeriğinden elde edilen verinin bağımsız davranışsal belirleyicilerle (bir ölçütle) karşılaştırması yapılabilir. Yani örneğin, mesaj içeriği konut satın alıcısının davranışını nasıl etkiliyor? </a:t>
            </a:r>
          </a:p>
          <a:p>
            <a:endParaRPr lang="tr-TR" dirty="0"/>
          </a:p>
        </p:txBody>
      </p:sp>
      <p:sp>
        <p:nvSpPr>
          <p:cNvPr id="3" name="2 Başlık"/>
          <p:cNvSpPr>
            <a:spLocks noGrp="1"/>
          </p:cNvSpPr>
          <p:nvPr>
            <p:ph type="title"/>
          </p:nvPr>
        </p:nvSpPr>
        <p:spPr/>
        <p:txBody>
          <a:bodyPr/>
          <a:lstStyle/>
          <a:p>
            <a:r>
              <a:rPr lang="tr-TR" dirty="0" smtClean="0"/>
              <a:t>ÖNERİLER</a:t>
            </a:r>
            <a:endParaRPr lang="tr-TR" dirty="0"/>
          </a:p>
        </p:txBody>
      </p:sp>
    </p:spTree>
    <p:extLst>
      <p:ext uri="{BB962C8B-B14F-4D97-AF65-F5344CB8AC3E}">
        <p14:creationId xmlns:p14="http://schemas.microsoft.com/office/powerpoint/2010/main" val="13040911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Konut markalarının sosyal medyadaki mesajları, alıcıları üzerinde bir etki bırakabiliyor mu incelenebilir.  (Yani sosyal psikoloji gereği bir tutum değişikliğine yol açıyor mu?)</a:t>
            </a:r>
          </a:p>
          <a:p>
            <a:r>
              <a:rPr lang="tr-TR" dirty="0"/>
              <a:t>K</a:t>
            </a:r>
            <a:r>
              <a:rPr lang="tr-TR" dirty="0" smtClean="0"/>
              <a:t>onut ürünü için önemli olan hizmetler açısından da değerlendirme için 4P ve 7P pazarlama karması ile saptamalar ve farklı yöntemlerle incelemeler yapılabilir. </a:t>
            </a:r>
          </a:p>
          <a:p>
            <a:endParaRPr lang="tr-TR" dirty="0"/>
          </a:p>
        </p:txBody>
      </p:sp>
      <p:sp>
        <p:nvSpPr>
          <p:cNvPr id="3" name="2 Başlık"/>
          <p:cNvSpPr>
            <a:spLocks noGrp="1"/>
          </p:cNvSpPr>
          <p:nvPr>
            <p:ph type="title"/>
          </p:nvPr>
        </p:nvSpPr>
        <p:spPr/>
        <p:txBody>
          <a:bodyPr/>
          <a:lstStyle/>
          <a:p>
            <a:r>
              <a:rPr lang="tr-TR" dirty="0" smtClean="0"/>
              <a:t>ÖNERİLER (2)</a:t>
            </a:r>
            <a:endParaRPr lang="tr-TR" dirty="0"/>
          </a:p>
        </p:txBody>
      </p:sp>
    </p:spTree>
    <p:extLst>
      <p:ext uri="{BB962C8B-B14F-4D97-AF65-F5344CB8AC3E}">
        <p14:creationId xmlns:p14="http://schemas.microsoft.com/office/powerpoint/2010/main" val="41796735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i="1" dirty="0" smtClean="0">
                <a:solidFill>
                  <a:srgbClr val="0070C0"/>
                </a:solidFill>
              </a:rPr>
              <a:t>TEŞEKKÜRLER..</a:t>
            </a:r>
          </a:p>
          <a:p>
            <a:endParaRPr lang="tr-TR" b="1" i="1" dirty="0" smtClean="0">
              <a:solidFill>
                <a:srgbClr val="0070C0"/>
              </a:solidFill>
            </a:endParaRPr>
          </a:p>
          <a:p>
            <a:pPr>
              <a:buNone/>
            </a:pPr>
            <a:r>
              <a:rPr lang="tr-TR" b="1" i="1" dirty="0" err="1" smtClean="0">
                <a:solidFill>
                  <a:srgbClr val="0070C0"/>
                </a:solidFill>
              </a:rPr>
              <a:t>Öğr</a:t>
            </a:r>
            <a:r>
              <a:rPr lang="tr-TR" b="1" i="1" dirty="0" smtClean="0">
                <a:solidFill>
                  <a:srgbClr val="0070C0"/>
                </a:solidFill>
              </a:rPr>
              <a:t>.</a:t>
            </a:r>
            <a:r>
              <a:rPr lang="tr-TR" b="1" i="1" dirty="0" err="1" smtClean="0">
                <a:solidFill>
                  <a:srgbClr val="0070C0"/>
                </a:solidFill>
              </a:rPr>
              <a:t>Grv</a:t>
            </a:r>
            <a:r>
              <a:rPr lang="tr-TR" b="1" i="1" dirty="0" smtClean="0">
                <a:solidFill>
                  <a:srgbClr val="0070C0"/>
                </a:solidFill>
              </a:rPr>
              <a:t>.Dr. Meltem ÖZTÜRK </a:t>
            </a:r>
            <a:r>
              <a:rPr lang="tr-TR" b="1" i="1" dirty="0" err="1" smtClean="0">
                <a:solidFill>
                  <a:srgbClr val="FF0000"/>
                </a:solidFill>
              </a:rPr>
              <a:t>mozturk</a:t>
            </a:r>
            <a:r>
              <a:rPr lang="tr-TR" b="1" i="1" dirty="0" smtClean="0">
                <a:solidFill>
                  <a:srgbClr val="FF0000"/>
                </a:solidFill>
              </a:rPr>
              <a:t>@</a:t>
            </a:r>
            <a:r>
              <a:rPr lang="tr-TR" b="1" i="1" dirty="0" err="1" smtClean="0">
                <a:solidFill>
                  <a:srgbClr val="FF0000"/>
                </a:solidFill>
              </a:rPr>
              <a:t>pau</a:t>
            </a:r>
            <a:r>
              <a:rPr lang="tr-TR" b="1" i="1" dirty="0" smtClean="0">
                <a:solidFill>
                  <a:srgbClr val="FF0000"/>
                </a:solidFill>
              </a:rPr>
              <a:t>.edu.tr</a:t>
            </a:r>
          </a:p>
          <a:p>
            <a:pPr>
              <a:buNone/>
            </a:pPr>
            <a:r>
              <a:rPr lang="tr-TR" b="1" i="1" dirty="0" smtClean="0">
                <a:solidFill>
                  <a:srgbClr val="0070C0"/>
                </a:solidFill>
              </a:rPr>
              <a:t>Arş.Gör.Tahsin Perçin </a:t>
            </a:r>
            <a:r>
              <a:rPr lang="tr-TR" b="1" i="1" dirty="0" err="1" smtClean="0">
                <a:solidFill>
                  <a:srgbClr val="0070C0"/>
                </a:solidFill>
              </a:rPr>
              <a:t>Batum</a:t>
            </a:r>
            <a:r>
              <a:rPr lang="tr-TR" b="1" i="1" dirty="0" smtClean="0">
                <a:solidFill>
                  <a:srgbClr val="0070C0"/>
                </a:solidFill>
              </a:rPr>
              <a:t> </a:t>
            </a:r>
            <a:r>
              <a:rPr lang="tr-TR" b="1" i="1" dirty="0" err="1" smtClean="0">
                <a:solidFill>
                  <a:srgbClr val="FF0000"/>
                </a:solidFill>
              </a:rPr>
              <a:t>tpbatum</a:t>
            </a:r>
            <a:r>
              <a:rPr lang="tr-TR" b="1" i="1" dirty="0" smtClean="0">
                <a:solidFill>
                  <a:srgbClr val="FF0000"/>
                </a:solidFill>
              </a:rPr>
              <a:t>@</a:t>
            </a:r>
            <a:r>
              <a:rPr lang="tr-TR" b="1" i="1" dirty="0" err="1" smtClean="0">
                <a:solidFill>
                  <a:srgbClr val="FF0000"/>
                </a:solidFill>
              </a:rPr>
              <a:t>gmail</a:t>
            </a:r>
            <a:r>
              <a:rPr lang="tr-TR" b="1" i="1" dirty="0" smtClean="0">
                <a:solidFill>
                  <a:srgbClr val="FF0000"/>
                </a:solidFill>
              </a:rPr>
              <a:t>.com</a:t>
            </a:r>
          </a:p>
          <a:p>
            <a:pPr>
              <a:buNone/>
            </a:pPr>
            <a:r>
              <a:rPr lang="tr-TR" b="1" i="1" dirty="0" err="1" smtClean="0">
                <a:solidFill>
                  <a:srgbClr val="0070C0"/>
                </a:solidFill>
              </a:rPr>
              <a:t>Doç.Dr</a:t>
            </a:r>
            <a:r>
              <a:rPr lang="tr-TR" b="1" i="1" dirty="0" smtClean="0">
                <a:solidFill>
                  <a:srgbClr val="0070C0"/>
                </a:solidFill>
              </a:rPr>
              <a:t>. Nezihe Figen ERSOY </a:t>
            </a:r>
            <a:r>
              <a:rPr lang="tr-TR" b="1" i="1" dirty="0" err="1" smtClean="0">
                <a:solidFill>
                  <a:srgbClr val="FF0000"/>
                </a:solidFill>
              </a:rPr>
              <a:t>nfersoy</a:t>
            </a:r>
            <a:r>
              <a:rPr lang="tr-TR" b="1" i="1" dirty="0" smtClean="0">
                <a:solidFill>
                  <a:srgbClr val="FF0000"/>
                </a:solidFill>
              </a:rPr>
              <a:t>@</a:t>
            </a:r>
            <a:r>
              <a:rPr lang="tr-TR" b="1" i="1" dirty="0" err="1" smtClean="0">
                <a:solidFill>
                  <a:srgbClr val="FF0000"/>
                </a:solidFill>
              </a:rPr>
              <a:t>anadolu</a:t>
            </a:r>
            <a:r>
              <a:rPr lang="tr-TR" b="1" i="1" dirty="0" smtClean="0">
                <a:solidFill>
                  <a:srgbClr val="FF0000"/>
                </a:solidFill>
              </a:rPr>
              <a:t>.edu.tr</a:t>
            </a:r>
          </a:p>
          <a:p>
            <a:endParaRPr lang="tr-TR" dirty="0"/>
          </a:p>
        </p:txBody>
      </p:sp>
      <p:sp>
        <p:nvSpPr>
          <p:cNvPr id="3" name="2 Başlık"/>
          <p:cNvSpPr>
            <a:spLocks noGrp="1"/>
          </p:cNvSpPr>
          <p:nvPr>
            <p:ph type="title"/>
          </p:nvPr>
        </p:nvSpPr>
        <p:spPr/>
        <p:txBody>
          <a:bodyPr/>
          <a:lstStyle/>
          <a:p>
            <a:endParaRPr lang="tr-TR"/>
          </a:p>
        </p:txBody>
      </p:sp>
    </p:spTree>
    <p:extLst>
      <p:ext uri="{BB962C8B-B14F-4D97-AF65-F5344CB8AC3E}">
        <p14:creationId xmlns:p14="http://schemas.microsoft.com/office/powerpoint/2010/main" val="3836608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erdalmedya.com/Dosyalar/Resimler/b1753580-9d6c-4e46-8edd-3ee07d3a1c3a.jpg"/>
          <p:cNvPicPr>
            <a:picLocks noChangeAspect="1" noChangeArrowheads="1"/>
          </p:cNvPicPr>
          <p:nvPr/>
        </p:nvPicPr>
        <p:blipFill>
          <a:blip r:embed="rId2" cstate="print"/>
          <a:srcRect/>
          <a:stretch>
            <a:fillRect/>
          </a:stretch>
        </p:blipFill>
        <p:spPr bwMode="auto">
          <a:xfrm>
            <a:off x="6300192" y="5259828"/>
            <a:ext cx="2843808" cy="1598172"/>
          </a:xfrm>
          <a:prstGeom prst="rect">
            <a:avLst/>
          </a:prstGeom>
          <a:noFill/>
        </p:spPr>
      </p:pic>
      <p:sp>
        <p:nvSpPr>
          <p:cNvPr id="2" name="1 İçerik Yer Tutucusu"/>
          <p:cNvSpPr>
            <a:spLocks noGrp="1"/>
          </p:cNvSpPr>
          <p:nvPr>
            <p:ph idx="1"/>
          </p:nvPr>
        </p:nvSpPr>
        <p:spPr>
          <a:xfrm>
            <a:off x="457200" y="1481328"/>
            <a:ext cx="8229600" cy="5376672"/>
          </a:xfrm>
        </p:spPr>
        <p:txBody>
          <a:bodyPr>
            <a:normAutofit lnSpcReduction="10000"/>
          </a:bodyPr>
          <a:lstStyle/>
          <a:p>
            <a:r>
              <a:rPr lang="tr-TR" b="1" dirty="0" smtClean="0">
                <a:solidFill>
                  <a:srgbClr val="FF0000"/>
                </a:solidFill>
              </a:rPr>
              <a:t>KONUT MARKASI</a:t>
            </a:r>
            <a:r>
              <a:rPr lang="tr-TR" dirty="0" smtClean="0"/>
              <a:t>: Gayrimenkul pazarlamasında çeşitli ürün/proje üretiminde ve çeşitli düzeylerde (inşaat/müteahhit/satış/yaşam projeleri) faaliyet gösteren  firmaların konut ürünü ortaya koyan markalarıdır.</a:t>
            </a:r>
          </a:p>
          <a:p>
            <a:r>
              <a:rPr lang="tr-TR" b="1" dirty="0" smtClean="0">
                <a:solidFill>
                  <a:srgbClr val="FF0000"/>
                </a:solidFill>
              </a:rPr>
              <a:t>SOSYAL MEDYA: </a:t>
            </a:r>
            <a:r>
              <a:rPr lang="tr-TR" dirty="0" smtClean="0"/>
              <a:t>Çift taraflı ve eş zamanlı bilgi paylaşımına ulaşılmasını sağlayan </a:t>
            </a:r>
            <a:r>
              <a:rPr lang="tr-TR" b="1" dirty="0" smtClean="0"/>
              <a:t>medya</a:t>
            </a:r>
            <a:r>
              <a:rPr lang="tr-TR" dirty="0" smtClean="0"/>
              <a:t> sistemidir. Ayrıca </a:t>
            </a:r>
            <a:r>
              <a:rPr lang="tr-TR" b="1" dirty="0" smtClean="0"/>
              <a:t>sosyal medya</a:t>
            </a:r>
            <a:r>
              <a:rPr lang="tr-TR" dirty="0" smtClean="0"/>
              <a:t>; kişilerin internet üzerinde birbirleriyle yaptığı diyaloglar ve paylaşımların </a:t>
            </a:r>
          </a:p>
          <a:p>
            <a:r>
              <a:rPr lang="tr-TR" dirty="0" smtClean="0"/>
              <a:t>bütünüdür.</a:t>
            </a:r>
          </a:p>
          <a:p>
            <a:r>
              <a:rPr lang="tr-TR" dirty="0" smtClean="0"/>
              <a:t> </a:t>
            </a:r>
            <a:endParaRPr lang="tr-TR" dirty="0"/>
          </a:p>
        </p:txBody>
      </p:sp>
      <p:sp>
        <p:nvSpPr>
          <p:cNvPr id="3" name="2 Başlık"/>
          <p:cNvSpPr>
            <a:spLocks noGrp="1"/>
          </p:cNvSpPr>
          <p:nvPr>
            <p:ph type="title"/>
          </p:nvPr>
        </p:nvSpPr>
        <p:spPr/>
        <p:txBody>
          <a:bodyPr/>
          <a:lstStyle/>
          <a:p>
            <a:r>
              <a:rPr lang="tr-TR" dirty="0" smtClean="0"/>
              <a:t>GİRİŞ</a:t>
            </a:r>
            <a:endParaRPr lang="tr-TR" dirty="0"/>
          </a:p>
        </p:txBody>
      </p:sp>
      <p:pic>
        <p:nvPicPr>
          <p:cNvPr id="2050" name="Picture 2" descr="http://www.emlakhaberleri.co/resimler/haber/orjinal__istanbul-da-markali-konut-sayisi-yuzde-18-artti__19_03_2015__17_07_37.jpg"/>
          <p:cNvPicPr>
            <a:picLocks noChangeAspect="1" noChangeArrowheads="1"/>
          </p:cNvPicPr>
          <p:nvPr/>
        </p:nvPicPr>
        <p:blipFill>
          <a:blip r:embed="rId3"/>
          <a:srcRect/>
          <a:stretch>
            <a:fillRect/>
          </a:stretch>
        </p:blipFill>
        <p:spPr bwMode="auto">
          <a:xfrm>
            <a:off x="6080760" y="0"/>
            <a:ext cx="3063240" cy="16002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0">
              <a:buClr>
                <a:srgbClr val="2DA2BF"/>
              </a:buClr>
            </a:pPr>
            <a:r>
              <a:rPr lang="tr-TR" sz="4400" dirty="0" smtClean="0">
                <a:solidFill>
                  <a:srgbClr val="FF0000"/>
                </a:solidFill>
              </a:rPr>
              <a:t>Bu araştırmada</a:t>
            </a:r>
            <a:r>
              <a:rPr lang="tr-TR" sz="4400" dirty="0">
                <a:solidFill>
                  <a:srgbClr val="FF0000"/>
                </a:solidFill>
              </a:rPr>
              <a:t>, </a:t>
            </a:r>
            <a:r>
              <a:rPr lang="tr-TR" sz="4400" dirty="0" smtClean="0">
                <a:solidFill>
                  <a:srgbClr val="FF0000"/>
                </a:solidFill>
              </a:rPr>
              <a:t>konut markalarının pazarlama iletişimini sosyal medyada yürütme biçimleri incelenmek ve açıklanmak </a:t>
            </a:r>
            <a:r>
              <a:rPr lang="tr-TR" sz="4400" dirty="0">
                <a:solidFill>
                  <a:srgbClr val="FF0000"/>
                </a:solidFill>
              </a:rPr>
              <a:t>istenmektedir.</a:t>
            </a:r>
          </a:p>
          <a:p>
            <a:endParaRPr lang="tr-TR" dirty="0"/>
          </a:p>
        </p:txBody>
      </p:sp>
      <p:sp>
        <p:nvSpPr>
          <p:cNvPr id="3" name="2 Başlık"/>
          <p:cNvSpPr>
            <a:spLocks noGrp="1"/>
          </p:cNvSpPr>
          <p:nvPr>
            <p:ph type="title"/>
          </p:nvPr>
        </p:nvSpPr>
        <p:spPr/>
        <p:txBody>
          <a:bodyPr/>
          <a:lstStyle/>
          <a:p>
            <a:r>
              <a:rPr lang="tr-TR" dirty="0" smtClean="0"/>
              <a:t>AMAÇ</a:t>
            </a:r>
            <a:endParaRPr lang="tr-TR" dirty="0"/>
          </a:p>
        </p:txBody>
      </p:sp>
    </p:spTree>
    <p:extLst>
      <p:ext uri="{BB962C8B-B14F-4D97-AF65-F5344CB8AC3E}">
        <p14:creationId xmlns:p14="http://schemas.microsoft.com/office/powerpoint/2010/main" val="3843970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b="1" dirty="0" smtClean="0">
                <a:solidFill>
                  <a:srgbClr val="FF0000"/>
                </a:solidFill>
              </a:rPr>
              <a:t>Araştırma Problemleri</a:t>
            </a:r>
          </a:p>
          <a:p>
            <a:r>
              <a:rPr lang="tr-TR" dirty="0" smtClean="0"/>
              <a:t>Konut markaları sosyal medyada nasıl yer alıyor?</a:t>
            </a:r>
          </a:p>
          <a:p>
            <a:r>
              <a:rPr lang="tr-TR" dirty="0" smtClean="0"/>
              <a:t>Konut markaları sosyal medya </a:t>
            </a:r>
            <a:r>
              <a:rPr lang="tr-TR" dirty="0" smtClean="0"/>
              <a:t>platformlarını </a:t>
            </a:r>
            <a:r>
              <a:rPr lang="tr-TR" dirty="0" smtClean="0"/>
              <a:t>pazarlama iletişimi araçları açısından </a:t>
            </a:r>
            <a:r>
              <a:rPr lang="tr-TR" dirty="0" smtClean="0"/>
              <a:t>nasıl </a:t>
            </a:r>
            <a:r>
              <a:rPr lang="tr-TR" dirty="0" smtClean="0"/>
              <a:t>kullanıyor?</a:t>
            </a:r>
          </a:p>
          <a:p>
            <a:r>
              <a:rPr lang="tr-TR" dirty="0" smtClean="0"/>
              <a:t>Konut markaları kullandıkları sosyal medya </a:t>
            </a:r>
            <a:r>
              <a:rPr lang="tr-TR" dirty="0" smtClean="0"/>
              <a:t>platformlarının</a:t>
            </a:r>
            <a:r>
              <a:rPr lang="tr-TR" dirty="0" smtClean="0"/>
              <a:t> </a:t>
            </a:r>
            <a:r>
              <a:rPr lang="tr-TR" dirty="0" smtClean="0"/>
              <a:t>içeriğine,tanımına ve kullanıcı özelliklerine göre doğru </a:t>
            </a:r>
            <a:r>
              <a:rPr lang="tr-TR" dirty="0" smtClean="0"/>
              <a:t>mecrada</a:t>
            </a:r>
            <a:r>
              <a:rPr lang="tr-TR" dirty="0" smtClean="0"/>
              <a:t> </a:t>
            </a:r>
            <a:r>
              <a:rPr lang="tr-TR" dirty="0" smtClean="0"/>
              <a:t>doğru mesaj iletebiliyor mu?</a:t>
            </a:r>
          </a:p>
          <a:p>
            <a:r>
              <a:rPr lang="tr-TR" dirty="0" smtClean="0"/>
              <a:t>Literatürde bu şekilde yürütülmüş net bir çalışma </a:t>
            </a:r>
            <a:r>
              <a:rPr lang="tr-TR" dirty="0" smtClean="0"/>
              <a:t>olmaması, çalışmanın özgün niteliğinin temelidir. </a:t>
            </a:r>
            <a:endParaRPr lang="tr-TR" dirty="0" smtClean="0"/>
          </a:p>
          <a:p>
            <a:endParaRPr lang="tr-TR" dirty="0" smtClean="0"/>
          </a:p>
          <a:p>
            <a:endParaRPr lang="tr-TR" dirty="0"/>
          </a:p>
        </p:txBody>
      </p:sp>
      <p:sp>
        <p:nvSpPr>
          <p:cNvPr id="3" name="2 Başlık"/>
          <p:cNvSpPr>
            <a:spLocks noGrp="1"/>
          </p:cNvSpPr>
          <p:nvPr>
            <p:ph type="title"/>
          </p:nvPr>
        </p:nvSpPr>
        <p:spPr/>
        <p:txBody>
          <a:bodyPr/>
          <a:lstStyle/>
          <a:p>
            <a:r>
              <a:rPr lang="tr-TR" dirty="0" smtClean="0"/>
              <a:t>AMAÇ</a:t>
            </a:r>
            <a:endParaRPr lang="tr-TR" dirty="0"/>
          </a:p>
        </p:txBody>
      </p:sp>
    </p:spTree>
    <p:extLst>
      <p:ext uri="{BB962C8B-B14F-4D97-AF65-F5344CB8AC3E}">
        <p14:creationId xmlns:p14="http://schemas.microsoft.com/office/powerpoint/2010/main" val="1193063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142984"/>
            <a:ext cx="8229600" cy="4864307"/>
          </a:xfrm>
        </p:spPr>
        <p:txBody>
          <a:bodyPr>
            <a:normAutofit lnSpcReduction="10000"/>
          </a:bodyPr>
          <a:lstStyle/>
          <a:p>
            <a:r>
              <a:rPr lang="tr-TR" sz="3200" dirty="0" smtClean="0">
                <a:solidFill>
                  <a:srgbClr val="FF0000"/>
                </a:solidFill>
              </a:rPr>
              <a:t>Çalışma, tarama modeli ile </a:t>
            </a:r>
            <a:r>
              <a:rPr lang="tr-TR" sz="3200" dirty="0" err="1" smtClean="0">
                <a:solidFill>
                  <a:srgbClr val="FF0000"/>
                </a:solidFill>
              </a:rPr>
              <a:t>keşifsel</a:t>
            </a:r>
            <a:r>
              <a:rPr lang="tr-TR" sz="3200" dirty="0" smtClean="0">
                <a:solidFill>
                  <a:srgbClr val="FF0000"/>
                </a:solidFill>
              </a:rPr>
              <a:t> bir araştırma olarak tasarlanmıştır. </a:t>
            </a:r>
          </a:p>
          <a:p>
            <a:r>
              <a:rPr lang="tr-TR" sz="3200" dirty="0" smtClean="0">
                <a:solidFill>
                  <a:srgbClr val="FF0000"/>
                </a:solidFill>
              </a:rPr>
              <a:t>Araştırmada </a:t>
            </a:r>
            <a:r>
              <a:rPr lang="tr-TR" sz="3200" dirty="0" smtClean="0">
                <a:solidFill>
                  <a:srgbClr val="FF0000"/>
                </a:solidFill>
              </a:rPr>
              <a:t>kullanılan yöntem, verilerin sınıflandırılması ve karşılaştırılması için kullanılan içerik analizi yöntemidir. </a:t>
            </a:r>
          </a:p>
          <a:p>
            <a:r>
              <a:rPr lang="tr-TR" sz="3200" dirty="0" smtClean="0">
                <a:solidFill>
                  <a:srgbClr val="FF0000"/>
                </a:solidFill>
              </a:rPr>
              <a:t>İçerik çözümlemesi, </a:t>
            </a:r>
            <a:r>
              <a:rPr lang="tr-TR" sz="3200" dirty="0" smtClean="0"/>
              <a:t>bireylerin sembolik davranışlarını ya da iletişim materyallerini nesnel, sistemli, nicel ve genel olarak çözümlemeye dayanır. </a:t>
            </a:r>
          </a:p>
        </p:txBody>
      </p:sp>
      <p:sp>
        <p:nvSpPr>
          <p:cNvPr id="3" name="2 Başlık"/>
          <p:cNvSpPr>
            <a:spLocks noGrp="1"/>
          </p:cNvSpPr>
          <p:nvPr>
            <p:ph type="title"/>
          </p:nvPr>
        </p:nvSpPr>
        <p:spPr/>
        <p:txBody>
          <a:bodyPr/>
          <a:lstStyle/>
          <a:p>
            <a:r>
              <a:rPr lang="tr-TR" dirty="0" smtClean="0"/>
              <a:t>YÖNTEM</a:t>
            </a:r>
            <a:endParaRPr lang="tr-TR" dirty="0"/>
          </a:p>
        </p:txBody>
      </p:sp>
    </p:spTree>
    <p:extLst>
      <p:ext uri="{BB962C8B-B14F-4D97-AF65-F5344CB8AC3E}">
        <p14:creationId xmlns:p14="http://schemas.microsoft.com/office/powerpoint/2010/main" val="1273902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214422"/>
            <a:ext cx="8229600" cy="5643578"/>
          </a:xfrm>
        </p:spPr>
        <p:txBody>
          <a:bodyPr>
            <a:normAutofit fontScale="92500" lnSpcReduction="20000"/>
          </a:bodyPr>
          <a:lstStyle/>
          <a:p>
            <a:r>
              <a:rPr lang="tr-TR" b="1" dirty="0" smtClean="0">
                <a:solidFill>
                  <a:srgbClr val="FF0000"/>
                </a:solidFill>
              </a:rPr>
              <a:t>İletişim kaynakları olarak konut markaları seçilmiştir. </a:t>
            </a:r>
          </a:p>
          <a:p>
            <a:r>
              <a:rPr lang="tr-TR" dirty="0" smtClean="0"/>
              <a:t>Bu seçimde öncelikle </a:t>
            </a:r>
            <a:r>
              <a:rPr lang="tr-TR" b="1" dirty="0" smtClean="0">
                <a:solidFill>
                  <a:srgbClr val="7030A0"/>
                </a:solidFill>
              </a:rPr>
              <a:t>“Türkiye'nin 50 Konut Markası” (2012) </a:t>
            </a:r>
            <a:r>
              <a:rPr lang="tr-TR" dirty="0" smtClean="0"/>
              <a:t>araştırmasının en güncel sonuçlarındaki markalar, </a:t>
            </a:r>
          </a:p>
          <a:p>
            <a:r>
              <a:rPr lang="tr-TR" dirty="0" smtClean="0"/>
              <a:t>ardından  Gayrimenkul ve Gayrimenkul Yatırım ortaklığı Derneği’ne </a:t>
            </a:r>
            <a:r>
              <a:rPr lang="tr-TR" b="1" dirty="0" smtClean="0">
                <a:solidFill>
                  <a:srgbClr val="7030A0"/>
                </a:solidFill>
              </a:rPr>
              <a:t>(GYODER, 2016) </a:t>
            </a:r>
            <a:r>
              <a:rPr lang="tr-TR" dirty="0" smtClean="0"/>
              <a:t>üye olan</a:t>
            </a:r>
          </a:p>
          <a:p>
            <a:r>
              <a:rPr lang="tr-TR" dirty="0" smtClean="0"/>
              <a:t>Konut Geliştiricileri ve Yatırımcıları Derneği’ne </a:t>
            </a:r>
            <a:r>
              <a:rPr lang="tr-TR" b="1" dirty="0" smtClean="0">
                <a:solidFill>
                  <a:srgbClr val="7030A0"/>
                </a:solidFill>
              </a:rPr>
              <a:t>(KONUTDER, 2016)  </a:t>
            </a:r>
            <a:r>
              <a:rPr lang="tr-TR" dirty="0" smtClean="0"/>
              <a:t>üye olan</a:t>
            </a:r>
          </a:p>
          <a:p>
            <a:r>
              <a:rPr lang="tr-TR" dirty="0" smtClean="0"/>
              <a:t>ve bununla beraber </a:t>
            </a:r>
            <a:r>
              <a:rPr lang="tr-TR" dirty="0" smtClean="0">
                <a:solidFill>
                  <a:srgbClr val="7030A0"/>
                </a:solidFill>
              </a:rPr>
              <a:t>"</a:t>
            </a:r>
            <a:r>
              <a:rPr lang="tr-TR" b="1" dirty="0" err="1" smtClean="0">
                <a:solidFill>
                  <a:srgbClr val="7030A0"/>
                </a:solidFill>
              </a:rPr>
              <a:t>Sign</a:t>
            </a:r>
            <a:r>
              <a:rPr lang="tr-TR" b="1" dirty="0" smtClean="0">
                <a:solidFill>
                  <a:srgbClr val="7030A0"/>
                </a:solidFill>
              </a:rPr>
              <a:t> of </a:t>
            </a:r>
            <a:r>
              <a:rPr lang="tr-TR" b="1" dirty="0" err="1" smtClean="0">
                <a:solidFill>
                  <a:srgbClr val="7030A0"/>
                </a:solidFill>
              </a:rPr>
              <a:t>the</a:t>
            </a:r>
            <a:r>
              <a:rPr lang="tr-TR" b="1" dirty="0" smtClean="0">
                <a:solidFill>
                  <a:srgbClr val="7030A0"/>
                </a:solidFill>
              </a:rPr>
              <a:t> City </a:t>
            </a:r>
            <a:r>
              <a:rPr lang="tr-TR" b="1" dirty="0" err="1" smtClean="0">
                <a:solidFill>
                  <a:srgbClr val="7030A0"/>
                </a:solidFill>
              </a:rPr>
              <a:t>Awards</a:t>
            </a:r>
            <a:r>
              <a:rPr lang="tr-TR" b="1" dirty="0" smtClean="0">
                <a:solidFill>
                  <a:srgbClr val="7030A0"/>
                </a:solidFill>
              </a:rPr>
              <a:t>" </a:t>
            </a:r>
            <a:r>
              <a:rPr lang="tr-TR" dirty="0" smtClean="0"/>
              <a:t>yarışmasının en güncel sonuçları olan 2015 yılında bitmiş projelerle ödül kazanan firmalar değerlendirmeye alınmıştır.</a:t>
            </a:r>
          </a:p>
          <a:p>
            <a:r>
              <a:rPr lang="tr-TR" b="1" i="1" dirty="0" smtClean="0"/>
              <a:t>En az üç olumlu işaret alan firma marka konut sıralamasına dahil edilmiştir. Böylece iletişim kaynaklarının seçiminde nicel ölçütler kullanılmış olmuştur. </a:t>
            </a:r>
            <a:endParaRPr lang="tr-TR" dirty="0" smtClean="0"/>
          </a:p>
          <a:p>
            <a:endParaRPr lang="tr-TR" dirty="0"/>
          </a:p>
        </p:txBody>
      </p:sp>
      <p:sp>
        <p:nvSpPr>
          <p:cNvPr id="3" name="2 Başlık"/>
          <p:cNvSpPr>
            <a:spLocks noGrp="1"/>
          </p:cNvSpPr>
          <p:nvPr>
            <p:ph type="title"/>
          </p:nvPr>
        </p:nvSpPr>
        <p:spPr>
          <a:xfrm>
            <a:off x="457200" y="274638"/>
            <a:ext cx="8115328" cy="868346"/>
          </a:xfrm>
        </p:spPr>
        <p:txBody>
          <a:bodyPr>
            <a:normAutofit fontScale="90000"/>
          </a:bodyPr>
          <a:lstStyle/>
          <a:p>
            <a:r>
              <a:rPr lang="tr-TR" dirty="0" smtClean="0"/>
              <a:t>YÖNTEM (2) </a:t>
            </a:r>
            <a:br>
              <a:rPr lang="tr-TR" dirty="0" smtClean="0"/>
            </a:br>
            <a:r>
              <a:rPr lang="tr-TR" dirty="0" smtClean="0">
                <a:solidFill>
                  <a:srgbClr val="FF0000"/>
                </a:solidFill>
              </a:rPr>
              <a:t>Örneklemin belirlenmesi-</a:t>
            </a:r>
            <a:endParaRPr lang="tr-TR" dirty="0">
              <a:solidFill>
                <a:srgbClr val="FF0000"/>
              </a:solidFill>
            </a:endParaRPr>
          </a:p>
        </p:txBody>
      </p:sp>
    </p:spTree>
    <p:extLst>
      <p:ext uri="{BB962C8B-B14F-4D97-AF65-F5344CB8AC3E}">
        <p14:creationId xmlns:p14="http://schemas.microsoft.com/office/powerpoint/2010/main" val="949232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İletişim kaynakları olarak konut markalarının seçimi-</a:t>
            </a:r>
            <a:endParaRPr lang="tr-TR" dirty="0"/>
          </a:p>
        </p:txBody>
      </p:sp>
      <p:graphicFrame>
        <p:nvGraphicFramePr>
          <p:cNvPr id="3" name="2 Tablo"/>
          <p:cNvGraphicFramePr>
            <a:graphicFrameLocks noGrp="1"/>
          </p:cNvGraphicFramePr>
          <p:nvPr/>
        </p:nvGraphicFramePr>
        <p:xfrm>
          <a:off x="571472" y="1357297"/>
          <a:ext cx="8143933" cy="4906334"/>
        </p:xfrm>
        <a:graphic>
          <a:graphicData uri="http://schemas.openxmlformats.org/drawingml/2006/table">
            <a:tbl>
              <a:tblPr/>
              <a:tblGrid>
                <a:gridCol w="560303"/>
                <a:gridCol w="1868589"/>
                <a:gridCol w="1678908"/>
                <a:gridCol w="1329090"/>
                <a:gridCol w="1553862"/>
                <a:gridCol w="1153181"/>
              </a:tblGrid>
              <a:tr h="1187979">
                <a:tc>
                  <a:txBody>
                    <a:bodyPr/>
                    <a:lstStyle/>
                    <a:p>
                      <a:pPr>
                        <a:lnSpc>
                          <a:spcPct val="115000"/>
                        </a:lnSpc>
                        <a:spcAft>
                          <a:spcPts val="0"/>
                        </a:spcAft>
                      </a:pPr>
                      <a:r>
                        <a:rPr lang="tr-TR" sz="1800" b="1" dirty="0">
                          <a:latin typeface="Times New Roman"/>
                          <a:ea typeface="Calibri"/>
                          <a:cs typeface="Times New Roman"/>
                        </a:rPr>
                        <a:t>Sıra no:</a:t>
                      </a:r>
                      <a:endParaRPr lang="tr-TR"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15000"/>
                        </a:lnSpc>
                        <a:spcAft>
                          <a:spcPts val="0"/>
                        </a:spcAft>
                      </a:pPr>
                      <a:r>
                        <a:rPr lang="tr-TR" sz="1800" b="1" dirty="0">
                          <a:latin typeface="Times New Roman"/>
                          <a:ea typeface="Calibri"/>
                          <a:cs typeface="Times New Roman"/>
                        </a:rPr>
                        <a:t>FİRMA ADI</a:t>
                      </a:r>
                      <a:endParaRPr lang="tr-TR"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15000"/>
                        </a:lnSpc>
                        <a:spcAft>
                          <a:spcPts val="0"/>
                        </a:spcAft>
                      </a:pPr>
                      <a:r>
                        <a:rPr lang="tr-TR" sz="1800" b="1">
                          <a:latin typeface="Times New Roman"/>
                          <a:ea typeface="Calibri"/>
                          <a:cs typeface="Times New Roman"/>
                        </a:rPr>
                        <a:t>ECONOMIST TOP 50 (2012)</a:t>
                      </a:r>
                      <a:endParaRPr lang="tr-TR"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15000"/>
                        </a:lnSpc>
                        <a:spcAft>
                          <a:spcPts val="0"/>
                        </a:spcAft>
                      </a:pPr>
                      <a:r>
                        <a:rPr lang="tr-TR" sz="1800" b="1">
                          <a:latin typeface="Times New Roman"/>
                          <a:ea typeface="Calibri"/>
                          <a:cs typeface="Times New Roman"/>
                        </a:rPr>
                        <a:t>GYODER ÜYELİĞİ (2016)</a:t>
                      </a:r>
                      <a:endParaRPr lang="tr-TR"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15000"/>
                        </a:lnSpc>
                        <a:spcAft>
                          <a:spcPts val="0"/>
                        </a:spcAft>
                      </a:pPr>
                      <a:r>
                        <a:rPr lang="tr-TR" sz="1800" b="1">
                          <a:latin typeface="Times New Roman"/>
                          <a:ea typeface="Calibri"/>
                          <a:cs typeface="Times New Roman"/>
                        </a:rPr>
                        <a:t>KONUTDER ÜYELİĞİ (2016)</a:t>
                      </a:r>
                      <a:endParaRPr lang="tr-TR"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15000"/>
                        </a:lnSpc>
                        <a:spcAft>
                          <a:spcPts val="0"/>
                        </a:spcAft>
                      </a:pPr>
                      <a:r>
                        <a:rPr lang="tr-TR" sz="1800" b="1" dirty="0">
                          <a:latin typeface="Times New Roman"/>
                          <a:ea typeface="Calibri"/>
                          <a:cs typeface="Times New Roman"/>
                        </a:rPr>
                        <a:t>SOTC  AWARDS 2015</a:t>
                      </a:r>
                      <a:endParaRPr lang="tr-TR"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897859">
                <a:tc>
                  <a:txBody>
                    <a:bodyPr/>
                    <a:lstStyle/>
                    <a:p>
                      <a:pPr>
                        <a:lnSpc>
                          <a:spcPct val="115000"/>
                        </a:lnSpc>
                        <a:spcAft>
                          <a:spcPts val="0"/>
                        </a:spcAft>
                      </a:pPr>
                      <a:r>
                        <a:rPr lang="tr-TR" sz="1800">
                          <a:latin typeface="Times New Roman"/>
                          <a:ea typeface="Calibri"/>
                          <a:cs typeface="Times New Roman"/>
                        </a:rPr>
                        <a:t>1</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Artaş İnşaat (Avrupa Konutları) </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8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dirty="0">
                          <a:latin typeface="Times New Roman"/>
                          <a:ea typeface="Calibri"/>
                          <a:cs typeface="Times New Roman"/>
                        </a:rPr>
                        <a:t>X</a:t>
                      </a:r>
                      <a:endParaRPr lang="tr-T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993">
                <a:tc>
                  <a:txBody>
                    <a:bodyPr/>
                    <a:lstStyle/>
                    <a:p>
                      <a:pPr>
                        <a:lnSpc>
                          <a:spcPct val="115000"/>
                        </a:lnSpc>
                        <a:spcAft>
                          <a:spcPts val="0"/>
                        </a:spcAft>
                      </a:pPr>
                      <a:r>
                        <a:rPr lang="tr-TR" sz="1800">
                          <a:latin typeface="Times New Roman"/>
                          <a:ea typeface="Calibri"/>
                          <a:cs typeface="Times New Roman"/>
                        </a:rPr>
                        <a:t>2</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Garanti Koza</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8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993">
                <a:tc>
                  <a:txBody>
                    <a:bodyPr/>
                    <a:lstStyle/>
                    <a:p>
                      <a:pPr>
                        <a:lnSpc>
                          <a:spcPct val="115000"/>
                        </a:lnSpc>
                        <a:spcAft>
                          <a:spcPts val="0"/>
                        </a:spcAft>
                      </a:pPr>
                      <a:r>
                        <a:rPr lang="tr-TR" sz="1800">
                          <a:latin typeface="Times New Roman"/>
                          <a:ea typeface="Calibri"/>
                          <a:cs typeface="Times New Roman"/>
                        </a:rPr>
                        <a:t>3</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Mesa</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8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993">
                <a:tc>
                  <a:txBody>
                    <a:bodyPr/>
                    <a:lstStyle/>
                    <a:p>
                      <a:pPr>
                        <a:lnSpc>
                          <a:spcPct val="115000"/>
                        </a:lnSpc>
                        <a:spcAft>
                          <a:spcPts val="0"/>
                        </a:spcAft>
                      </a:pPr>
                      <a:r>
                        <a:rPr lang="tr-TR" sz="1800">
                          <a:latin typeface="Times New Roman"/>
                          <a:ea typeface="Calibri"/>
                          <a:cs typeface="Times New Roman"/>
                        </a:rPr>
                        <a:t>4</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Nef</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993">
                <a:tc>
                  <a:txBody>
                    <a:bodyPr/>
                    <a:lstStyle/>
                    <a:p>
                      <a:pPr>
                        <a:lnSpc>
                          <a:spcPct val="115000"/>
                        </a:lnSpc>
                        <a:spcAft>
                          <a:spcPts val="0"/>
                        </a:spcAft>
                      </a:pPr>
                      <a:r>
                        <a:rPr lang="tr-TR" sz="1800">
                          <a:latin typeface="Times New Roman"/>
                          <a:ea typeface="Calibri"/>
                          <a:cs typeface="Times New Roman"/>
                        </a:rPr>
                        <a:t>5</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Sinpaş</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993">
                <a:tc>
                  <a:txBody>
                    <a:bodyPr/>
                    <a:lstStyle/>
                    <a:p>
                      <a:pPr>
                        <a:lnSpc>
                          <a:spcPct val="115000"/>
                        </a:lnSpc>
                        <a:spcAft>
                          <a:spcPts val="0"/>
                        </a:spcAft>
                      </a:pPr>
                      <a:r>
                        <a:rPr lang="tr-TR" sz="1800">
                          <a:latin typeface="Times New Roman"/>
                          <a:ea typeface="Calibri"/>
                          <a:cs typeface="Times New Roman"/>
                        </a:rPr>
                        <a:t>6</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Soyak </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993">
                <a:tc>
                  <a:txBody>
                    <a:bodyPr/>
                    <a:lstStyle/>
                    <a:p>
                      <a:pPr>
                        <a:lnSpc>
                          <a:spcPct val="115000"/>
                        </a:lnSpc>
                        <a:spcAft>
                          <a:spcPts val="0"/>
                        </a:spcAft>
                      </a:pPr>
                      <a:r>
                        <a:rPr lang="tr-TR" sz="1800">
                          <a:latin typeface="Times New Roman"/>
                          <a:ea typeface="Calibri"/>
                          <a:cs typeface="Times New Roman"/>
                        </a:rPr>
                        <a:t>7</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Teknik Yapı </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993">
                <a:tc>
                  <a:txBody>
                    <a:bodyPr/>
                    <a:lstStyle/>
                    <a:p>
                      <a:pPr>
                        <a:lnSpc>
                          <a:spcPct val="115000"/>
                        </a:lnSpc>
                        <a:spcAft>
                          <a:spcPts val="0"/>
                        </a:spcAft>
                      </a:pPr>
                      <a:r>
                        <a:rPr lang="tr-TR" sz="1800">
                          <a:latin typeface="Times New Roman"/>
                          <a:ea typeface="Calibri"/>
                          <a:cs typeface="Times New Roman"/>
                        </a:rPr>
                        <a:t>8</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Torunlar GYO </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a:latin typeface="Times New Roman"/>
                          <a:ea typeface="Calibri"/>
                          <a:cs typeface="Times New Roman"/>
                        </a:rPr>
                        <a:t>X</a:t>
                      </a:r>
                      <a:endParaRPr lang="tr-TR"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tr-TR" sz="1800" dirty="0">
                          <a:latin typeface="Times New Roman"/>
                          <a:ea typeface="Calibri"/>
                          <a:cs typeface="Times New Roman"/>
                        </a:rPr>
                        <a:t>X</a:t>
                      </a:r>
                      <a:endParaRPr lang="tr-TR"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008971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Sosyal medya araçlarından </a:t>
            </a:r>
          </a:p>
          <a:p>
            <a:endParaRPr lang="tr-TR" dirty="0" smtClean="0"/>
          </a:p>
          <a:p>
            <a:r>
              <a:rPr lang="tr-TR" dirty="0" smtClean="0"/>
              <a:t>Örnekleme giren konut markalarının</a:t>
            </a:r>
          </a:p>
          <a:p>
            <a:endParaRPr lang="tr-TR" dirty="0" smtClean="0"/>
          </a:p>
          <a:p>
            <a:r>
              <a:rPr lang="tr-TR" dirty="0" smtClean="0"/>
              <a:t>kurumsal web adreslerinde resmi olarak beyan ettikleri ve </a:t>
            </a:r>
          </a:p>
          <a:p>
            <a:endParaRPr lang="tr-TR" dirty="0" smtClean="0"/>
          </a:p>
          <a:p>
            <a:r>
              <a:rPr lang="tr-TR" dirty="0" smtClean="0"/>
              <a:t>aktif olarak kullandıkları sosyal medya hesapları değerlendirilmiştir.  </a:t>
            </a:r>
            <a:endParaRPr lang="tr-TR" dirty="0"/>
          </a:p>
        </p:txBody>
      </p:sp>
      <p:sp>
        <p:nvSpPr>
          <p:cNvPr id="3" name="2 Başlık"/>
          <p:cNvSpPr>
            <a:spLocks noGrp="1"/>
          </p:cNvSpPr>
          <p:nvPr>
            <p:ph type="title"/>
          </p:nvPr>
        </p:nvSpPr>
        <p:spPr/>
        <p:txBody>
          <a:bodyPr>
            <a:normAutofit fontScale="90000"/>
          </a:bodyPr>
          <a:lstStyle/>
          <a:p>
            <a:r>
              <a:rPr lang="tr-TR" dirty="0" smtClean="0"/>
              <a:t>YÖNTEM (2) </a:t>
            </a:r>
            <a:br>
              <a:rPr lang="tr-TR" dirty="0" smtClean="0"/>
            </a:br>
            <a:r>
              <a:rPr lang="tr-TR" dirty="0" smtClean="0">
                <a:solidFill>
                  <a:srgbClr val="FF0000"/>
                </a:solidFill>
              </a:rPr>
              <a:t>Örneklemin belirlenmesi-</a:t>
            </a:r>
            <a:endParaRPr lang="tr-TR" dirty="0">
              <a:solidFill>
                <a:srgbClr val="FF0000"/>
              </a:solidFill>
            </a:endParaRPr>
          </a:p>
        </p:txBody>
      </p:sp>
    </p:spTree>
    <p:extLst>
      <p:ext uri="{BB962C8B-B14F-4D97-AF65-F5344CB8AC3E}">
        <p14:creationId xmlns:p14="http://schemas.microsoft.com/office/powerpoint/2010/main" val="29626908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1471</Words>
  <Application>Microsoft Office PowerPoint</Application>
  <PresentationFormat>Ekran Gösterisi (4:3)</PresentationFormat>
  <Paragraphs>424</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Kalabalık</vt:lpstr>
      <vt:lpstr>KONUT MARKALARI PAZARLAMA İLETİŞİMİNDE  SOSYAL MEDYAYI NASIL KULLANIYOR?:  BİR İÇERİK ANALİZİ </vt:lpstr>
      <vt:lpstr>SUNU PLANI</vt:lpstr>
      <vt:lpstr>GİRİŞ</vt:lpstr>
      <vt:lpstr>AMAÇ</vt:lpstr>
      <vt:lpstr>AMAÇ</vt:lpstr>
      <vt:lpstr>YÖNTEM</vt:lpstr>
      <vt:lpstr>YÖNTEM (2)  Örneklemin belirlenmesi-</vt:lpstr>
      <vt:lpstr>İletişim kaynakları olarak konut markalarının seçimi-</vt:lpstr>
      <vt:lpstr>YÖNTEM (2)  Örneklemin belirlenmesi-</vt:lpstr>
      <vt:lpstr>YÖNTEM (3)  Kategorilerin belirlenmesi</vt:lpstr>
      <vt:lpstr>YÖNTEM (6)  Geçerlik ve güvenirlik saptamasının yapılması </vt:lpstr>
      <vt:lpstr>YÖNTEM (6)  Geçerlik ve güvenirlik saptamasının yapılması</vt:lpstr>
      <vt:lpstr>YÖNTEM (6)  Geçerlik ve güvenirlik saptamasının yapılması</vt:lpstr>
      <vt:lpstr>BULGULAR</vt:lpstr>
      <vt:lpstr>BULGULAR (6) Etkileşim Oranı Hesaplanabilen İçerik Verilerine İlişkin Genel Tablo</vt:lpstr>
      <vt:lpstr>BULGULAR (2) Facebook’ta Yapılan Paylaşımların Sınıflandırılması ve İçerik Oranları</vt:lpstr>
      <vt:lpstr>BULGULAR (3) Twitter’da Yapılan Paylaşımların Sınıflandırılması ve İçerik Oranları</vt:lpstr>
      <vt:lpstr>BULGULAR (4) Instagram’da Yapılan Paylaşımların Sınıflandırılması ve İçerik Oranları</vt:lpstr>
      <vt:lpstr>BULGULAR (5) LinkedIn’de Yapılan Paylaşımların Sınıflandırılması ve İçerik Oranları</vt:lpstr>
      <vt:lpstr>SONUÇ </vt:lpstr>
      <vt:lpstr>SONUÇ (2)</vt:lpstr>
      <vt:lpstr>SONUÇ (3)</vt:lpstr>
      <vt:lpstr>SONUÇ (4)</vt:lpstr>
      <vt:lpstr>SONUÇ (5)</vt:lpstr>
      <vt:lpstr>ÖNERİLER</vt:lpstr>
      <vt:lpstr>ÖNERİLER (2)</vt:lpstr>
      <vt:lpstr>PowerPoint Sunusu</vt:lpstr>
    </vt:vector>
  </TitlesOfParts>
  <Company>Pamukkale Üniversitesi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KONUT MARKALARI PAZARLAMA İLETİŞİMİNDE  SOSYAL MEDYAYI NASIL KULLANIYOR?:  BİR İÇERİK ANALİZİ</dc:title>
  <dc:creator>Pau</dc:creator>
  <cp:lastModifiedBy>pc</cp:lastModifiedBy>
  <cp:revision>16</cp:revision>
  <dcterms:created xsi:type="dcterms:W3CDTF">2016-10-03T17:54:06Z</dcterms:created>
  <dcterms:modified xsi:type="dcterms:W3CDTF">2016-10-07T09:25:23Z</dcterms:modified>
</cp:coreProperties>
</file>