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311" r:id="rId3"/>
    <p:sldId id="330" r:id="rId4"/>
    <p:sldId id="314" r:id="rId5"/>
    <p:sldId id="315" r:id="rId6"/>
    <p:sldId id="266" r:id="rId7"/>
    <p:sldId id="267" r:id="rId8"/>
    <p:sldId id="268" r:id="rId9"/>
    <p:sldId id="333" r:id="rId10"/>
    <p:sldId id="320" r:id="rId11"/>
    <p:sldId id="321" r:id="rId12"/>
    <p:sldId id="332" r:id="rId13"/>
    <p:sldId id="322" r:id="rId14"/>
    <p:sldId id="323" r:id="rId15"/>
    <p:sldId id="318" r:id="rId16"/>
    <p:sldId id="324" r:id="rId17"/>
    <p:sldId id="325" r:id="rId18"/>
    <p:sldId id="326" r:id="rId19"/>
    <p:sldId id="331" r:id="rId20"/>
    <p:sldId id="317" r:id="rId21"/>
    <p:sldId id="327" r:id="rId22"/>
    <p:sldId id="329" r:id="rId23"/>
    <p:sldId id="328" r:id="rId24"/>
    <p:sldId id="296"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9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953" autoAdjust="0"/>
  </p:normalViewPr>
  <p:slideViewPr>
    <p:cSldViewPr>
      <p:cViewPr varScale="1">
        <p:scale>
          <a:sx n="71" d="100"/>
          <a:sy n="71" d="100"/>
        </p:scale>
        <p:origin x="-132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1179F7B-8124-4802-9E5A-B06A28692586}" type="datetimeFigureOut">
              <a:rPr lang="tr-TR" smtClean="0"/>
              <a:pPr/>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179F7B-8124-4802-9E5A-B06A28692586}" type="datetimeFigureOut">
              <a:rPr lang="tr-TR" smtClean="0"/>
              <a:pPr/>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179F7B-8124-4802-9E5A-B06A28692586}" type="datetimeFigureOut">
              <a:rPr lang="tr-TR" smtClean="0"/>
              <a:pPr/>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179F7B-8124-4802-9E5A-B06A28692586}" type="datetimeFigureOut">
              <a:rPr lang="tr-TR" smtClean="0"/>
              <a:pPr/>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179F7B-8124-4802-9E5A-B06A28692586}" type="datetimeFigureOut">
              <a:rPr lang="tr-TR" smtClean="0"/>
              <a:pPr/>
              <a:t>7.10.2016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BDBA8-127F-4614-AF66-BB62B0718C16}" type="slidenum">
              <a:rPr lang="tr-TR" smtClean="0"/>
              <a:pPr/>
              <a:t>‹#›</a:t>
            </a:fld>
            <a:endParaRPr lang="tr-T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1179F7B-8124-4802-9E5A-B06A28692586}" type="datetimeFigureOut">
              <a:rPr lang="tr-TR" smtClean="0"/>
              <a:pPr/>
              <a:t>7.10.2016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1179F7B-8124-4802-9E5A-B06A28692586}" type="datetimeFigureOut">
              <a:rPr lang="tr-TR" smtClean="0"/>
              <a:pPr/>
              <a:t>7.10.2016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FBDBA8-127F-4614-AF66-BB62B0718C16}" type="slidenum">
              <a:rPr lang="tr-TR" smtClean="0"/>
              <a:pPr/>
              <a:t>‹#›</a:t>
            </a:fld>
            <a:endParaRPr lang="tr-T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179F7B-8124-4802-9E5A-B06A28692586}" type="datetimeFigureOut">
              <a:rPr lang="tr-TR" smtClean="0"/>
              <a:pPr/>
              <a:t>7.10.2016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79F7B-8124-4802-9E5A-B06A28692586}" type="datetimeFigureOut">
              <a:rPr lang="tr-TR" smtClean="0"/>
              <a:pPr/>
              <a:t>7.10.2016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179F7B-8124-4802-9E5A-B06A28692586}" type="datetimeFigureOut">
              <a:rPr lang="tr-TR" smtClean="0"/>
              <a:pPr/>
              <a:t>7.10.2016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FBDBA8-127F-4614-AF66-BB62B0718C16}" type="slidenum">
              <a:rPr lang="tr-TR" smtClean="0"/>
              <a:pPr/>
              <a:t>‹#›</a:t>
            </a:fld>
            <a:endParaRPr lang="tr-T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179F7B-8124-4802-9E5A-B06A28692586}" type="datetimeFigureOut">
              <a:rPr lang="tr-TR" smtClean="0"/>
              <a:pPr/>
              <a:t>7.10.2016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FBDBA8-127F-4614-AF66-BB62B0718C16}" type="slidenum">
              <a:rPr lang="tr-TR" smtClean="0"/>
              <a:pPr/>
              <a:t>‹#›</a:t>
            </a:fld>
            <a:endParaRPr lang="tr-T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1179F7B-8124-4802-9E5A-B06A28692586}" type="datetimeFigureOut">
              <a:rPr lang="tr-TR" smtClean="0"/>
              <a:pPr/>
              <a:t>7.10.2016</a:t>
            </a:fld>
            <a:endParaRPr lang="tr-T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tr-T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FFBDBA8-127F-4614-AF66-BB62B0718C1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iming>
    <p:tnLst>
      <p:par>
        <p:cTn id="1" dur="indefinite" restart="never" nodeType="tmRoot"/>
      </p:par>
    </p:tn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115616" y="1844824"/>
            <a:ext cx="7128792" cy="2952328"/>
          </a:xfrm>
        </p:spPr>
        <p:txBody>
          <a:bodyPr>
            <a:normAutofit fontScale="47500" lnSpcReduction="20000"/>
          </a:bodyPr>
          <a:lstStyle/>
          <a:p>
            <a:pPr>
              <a:buNone/>
            </a:pPr>
            <a:r>
              <a:rPr lang="tr-TR" b="1" dirty="0">
                <a:latin typeface="+mj-lt"/>
              </a:rPr>
              <a:t> </a:t>
            </a:r>
            <a:endParaRPr lang="tr-TR" sz="3600" b="1" dirty="0" smtClean="0">
              <a:latin typeface="+mj-lt"/>
            </a:endParaRPr>
          </a:p>
          <a:p>
            <a:pPr>
              <a:buNone/>
            </a:pPr>
            <a:endParaRPr lang="tr-TR" sz="3600" b="1" dirty="0" smtClean="0">
              <a:latin typeface="+mj-lt"/>
            </a:endParaRPr>
          </a:p>
          <a:p>
            <a:pPr>
              <a:buNone/>
            </a:pPr>
            <a:r>
              <a:rPr lang="tr-TR" sz="4400" b="1" dirty="0" smtClean="0"/>
              <a:t>Televizyon Dizileri Ve Filmlerde Ürün Yerleştirmeye Yönelik Genç Tüketicilerin Tutumlarına İlişkin Bir Nitel Araştırma</a:t>
            </a:r>
            <a:endParaRPr lang="tr-TR" sz="4400" dirty="0" smtClean="0"/>
          </a:p>
          <a:p>
            <a:pPr>
              <a:buNone/>
            </a:pPr>
            <a:endParaRPr lang="tr-TR" sz="2400" b="1" dirty="0" smtClean="0">
              <a:solidFill>
                <a:schemeClr val="tx1"/>
              </a:solidFill>
              <a:latin typeface="+mj-lt"/>
              <a:cs typeface="Arial" pitchFamily="34" charset="0"/>
            </a:endParaRPr>
          </a:p>
          <a:p>
            <a:pPr>
              <a:buNone/>
            </a:pPr>
            <a:endParaRPr lang="tr-TR" b="1" dirty="0" smtClean="0">
              <a:solidFill>
                <a:schemeClr val="tx1"/>
              </a:solidFill>
              <a:latin typeface="+mj-lt"/>
              <a:cs typeface="Arial" pitchFamily="34" charset="0"/>
            </a:endParaRPr>
          </a:p>
          <a:p>
            <a:pPr>
              <a:buNone/>
            </a:pPr>
            <a:endParaRPr lang="tr-TR" sz="2400" b="1" dirty="0" smtClean="0">
              <a:solidFill>
                <a:schemeClr val="tx1"/>
              </a:solidFill>
              <a:latin typeface="+mj-lt"/>
              <a:cs typeface="Arial" pitchFamily="34" charset="0"/>
            </a:endParaRPr>
          </a:p>
          <a:p>
            <a:pPr>
              <a:buNone/>
            </a:pPr>
            <a:endParaRPr lang="tr-TR" b="1" dirty="0" smtClean="0">
              <a:solidFill>
                <a:schemeClr val="tx1"/>
              </a:solidFill>
              <a:latin typeface="+mj-lt"/>
              <a:cs typeface="Arial" pitchFamily="34" charset="0"/>
            </a:endParaRPr>
          </a:p>
          <a:p>
            <a:pPr>
              <a:buNone/>
            </a:pPr>
            <a:endParaRPr lang="tr-TR" sz="2400" b="1" dirty="0">
              <a:solidFill>
                <a:schemeClr val="tx1"/>
              </a:solidFill>
              <a:latin typeface="+mj-lt"/>
              <a:cs typeface="Arial" pitchFamily="34" charset="0"/>
            </a:endParaRPr>
          </a:p>
          <a:p>
            <a:pPr algn="ctr">
              <a:buNone/>
            </a:pPr>
            <a:r>
              <a:rPr lang="tr-TR" sz="3600" b="1" dirty="0" smtClean="0">
                <a:solidFill>
                  <a:schemeClr val="tx1"/>
                </a:solidFill>
                <a:latin typeface="+mj-lt"/>
                <a:cs typeface="Arial" pitchFamily="34" charset="0"/>
              </a:rPr>
              <a:t>PROF. DR. İBRAHİM KIRCOVA</a:t>
            </a:r>
          </a:p>
          <a:p>
            <a:pPr algn="ctr">
              <a:buNone/>
            </a:pPr>
            <a:r>
              <a:rPr lang="tr-TR" sz="3600" b="1" dirty="0" smtClean="0">
                <a:solidFill>
                  <a:schemeClr val="tx1"/>
                </a:solidFill>
                <a:latin typeface="+mj-lt"/>
                <a:cs typeface="Arial" pitchFamily="34" charset="0"/>
              </a:rPr>
              <a:t>AR. GÖR. Ş. GİZEM KÖSE</a:t>
            </a:r>
          </a:p>
          <a:p>
            <a:endParaRPr lang="tr-TR" sz="2400" b="1" dirty="0" smtClean="0">
              <a:solidFill>
                <a:schemeClr val="tx1"/>
              </a:solidFill>
              <a:latin typeface="+mj-lt"/>
              <a:cs typeface="Arial" pitchFamily="34" charset="0"/>
            </a:endParaRPr>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Veri Analizi</a:t>
            </a:r>
            <a:endParaRPr lang="tr-TR" dirty="0"/>
          </a:p>
        </p:txBody>
      </p:sp>
      <p:sp>
        <p:nvSpPr>
          <p:cNvPr id="3" name="2 İçerik Yer Tutucusu"/>
          <p:cNvSpPr>
            <a:spLocks noGrp="1"/>
          </p:cNvSpPr>
          <p:nvPr>
            <p:ph idx="1"/>
          </p:nvPr>
        </p:nvSpPr>
        <p:spPr/>
        <p:txBody>
          <a:bodyPr>
            <a:normAutofit lnSpcReduction="10000"/>
          </a:bodyPr>
          <a:lstStyle/>
          <a:p>
            <a:r>
              <a:rPr lang="tr-TR" b="1" i="1" dirty="0" smtClean="0"/>
              <a:t>içerik analizi </a:t>
            </a:r>
            <a:r>
              <a:rPr lang="tr-TR" dirty="0" smtClean="0"/>
              <a:t>veri analiz yöntemi olarak kullanılmıştır. İçerik analizinde temel amaç, toplanan verileri açıklayabilecek kavramlara ve ilişkilere ulaşmaktır.</a:t>
            </a:r>
          </a:p>
          <a:p>
            <a:endParaRPr lang="tr-TR" dirty="0" smtClean="0"/>
          </a:p>
          <a:p>
            <a:r>
              <a:rPr lang="tr-TR" dirty="0" smtClean="0"/>
              <a:t>veriler kodlanmış, kavramlara ve ilişkilere ulaşılmaya çalışılmış, ortaya çıkan kavramlar </a:t>
            </a:r>
            <a:r>
              <a:rPr lang="tr-TR" dirty="0" err="1" smtClean="0"/>
              <a:t>NVivo</a:t>
            </a:r>
            <a:r>
              <a:rPr lang="tr-TR" dirty="0" smtClean="0"/>
              <a:t> programıyla düzenlenmiş ve verileri açıklayan bazı temalar ortaya çıkarılmıştır. </a:t>
            </a:r>
          </a:p>
          <a:p>
            <a:endParaRPr lang="tr-TR" dirty="0" smtClean="0"/>
          </a:p>
          <a:p>
            <a:r>
              <a:rPr lang="tr-TR" dirty="0" smtClean="0"/>
              <a:t>Görüşme kayıtları </a:t>
            </a:r>
            <a:r>
              <a:rPr lang="tr-TR" dirty="0" err="1" smtClean="0"/>
              <a:t>Nvivo</a:t>
            </a:r>
            <a:r>
              <a:rPr lang="tr-TR" dirty="0" smtClean="0"/>
              <a:t> programına yüklenerek verilerin analizinde </a:t>
            </a:r>
            <a:r>
              <a:rPr lang="tr-TR" dirty="0" err="1" smtClean="0"/>
              <a:t>Nvivo</a:t>
            </a:r>
            <a:r>
              <a:rPr lang="tr-TR" dirty="0" smtClean="0"/>
              <a:t> programından yararlanılmıştır. Her bir görüşme ayrı ayrı değerlendirilerek en fazla tekrarlanan kelimeler işaretlenmiş, katılımcıların üzerinde en çok durdukları konular belli temalar altında toplanmıştır.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Veri Analizi</a:t>
            </a:r>
            <a:endParaRPr lang="tr-TR" dirty="0"/>
          </a:p>
        </p:txBody>
      </p:sp>
      <p:sp>
        <p:nvSpPr>
          <p:cNvPr id="3" name="2 İçerik Yer Tutucusu"/>
          <p:cNvSpPr>
            <a:spLocks noGrp="1"/>
          </p:cNvSpPr>
          <p:nvPr>
            <p:ph idx="1"/>
          </p:nvPr>
        </p:nvSpPr>
        <p:spPr/>
        <p:txBody>
          <a:bodyPr>
            <a:normAutofit lnSpcReduction="10000"/>
          </a:bodyPr>
          <a:lstStyle/>
          <a:p>
            <a:r>
              <a:rPr lang="tr-TR" b="1" i="1" dirty="0" smtClean="0"/>
              <a:t>içerik analizi </a:t>
            </a:r>
            <a:r>
              <a:rPr lang="tr-TR" dirty="0" smtClean="0"/>
              <a:t>veri analiz yöntemi olarak kullanılmıştır. İçerik analizinde temel amaç, toplanan verileri açıklayabilecek kavramlara ve ilişkilere ulaşmaktır.</a:t>
            </a:r>
          </a:p>
          <a:p>
            <a:endParaRPr lang="tr-TR" dirty="0" smtClean="0"/>
          </a:p>
          <a:p>
            <a:r>
              <a:rPr lang="tr-TR" dirty="0" smtClean="0"/>
              <a:t>veriler kodlanmış, kavramlara ve ilişkilere ulaşılmaya çalışılmış, ortaya çıkan kavramlar </a:t>
            </a:r>
            <a:r>
              <a:rPr lang="tr-TR" dirty="0" err="1" smtClean="0"/>
              <a:t>NVivo</a:t>
            </a:r>
            <a:r>
              <a:rPr lang="tr-TR" dirty="0" smtClean="0"/>
              <a:t> programıyla düzenlenmiş ve verileri açıklayan bazı temalar ortaya çıkarılmıştır. </a:t>
            </a:r>
          </a:p>
          <a:p>
            <a:endParaRPr lang="tr-TR" dirty="0" smtClean="0"/>
          </a:p>
          <a:p>
            <a:r>
              <a:rPr lang="tr-TR" dirty="0" smtClean="0"/>
              <a:t>Görüşme kayıtları </a:t>
            </a:r>
            <a:r>
              <a:rPr lang="tr-TR" dirty="0" err="1" smtClean="0"/>
              <a:t>Nvivo</a:t>
            </a:r>
            <a:r>
              <a:rPr lang="tr-TR" dirty="0" smtClean="0"/>
              <a:t> programına yüklenerek verilerin analizinde </a:t>
            </a:r>
            <a:r>
              <a:rPr lang="tr-TR" dirty="0" err="1" smtClean="0"/>
              <a:t>Nvivo</a:t>
            </a:r>
            <a:r>
              <a:rPr lang="tr-TR" dirty="0" smtClean="0"/>
              <a:t> programından yararlanılmıştır. Her bir görüşme ayrı ayrı değerlendirilerek en fazla tekrarlanan kelimeler işaretlenmiş, katılımcıların üzerinde en çok durdukları konular belli temalar altında toplanmıştır.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Veri Analizi Aşamaları</a:t>
            </a:r>
            <a:endParaRPr lang="tr-TR" dirty="0"/>
          </a:p>
        </p:txBody>
      </p:sp>
      <p:sp>
        <p:nvSpPr>
          <p:cNvPr id="3" name="2 İçerik Yer Tutucusu"/>
          <p:cNvSpPr>
            <a:spLocks noGrp="1"/>
          </p:cNvSpPr>
          <p:nvPr>
            <p:ph idx="1"/>
          </p:nvPr>
        </p:nvSpPr>
        <p:spPr>
          <a:xfrm>
            <a:off x="683568" y="1981200"/>
            <a:ext cx="8229600" cy="4876800"/>
          </a:xfrm>
        </p:spPr>
        <p:txBody>
          <a:bodyPr>
            <a:normAutofit/>
          </a:bodyPr>
          <a:lstStyle/>
          <a:p>
            <a:r>
              <a:rPr lang="tr-TR" dirty="0" smtClean="0"/>
              <a:t>Görüşmelerin gözden geçirilmesi</a:t>
            </a:r>
          </a:p>
          <a:p>
            <a:endParaRPr lang="tr-TR" dirty="0" smtClean="0"/>
          </a:p>
          <a:p>
            <a:r>
              <a:rPr lang="tr-TR" dirty="0" smtClean="0"/>
              <a:t>Ortaya çıkan fikirlerin değerlendirilerek birleştirilmesi</a:t>
            </a:r>
          </a:p>
          <a:p>
            <a:endParaRPr lang="tr-TR" dirty="0" smtClean="0"/>
          </a:p>
          <a:p>
            <a:r>
              <a:rPr lang="tr-TR" dirty="0" smtClean="0"/>
              <a:t>Hiyerarşik düzende kodlanması</a:t>
            </a:r>
          </a:p>
          <a:p>
            <a:endParaRPr lang="tr-TR" dirty="0" smtClean="0"/>
          </a:p>
          <a:p>
            <a:r>
              <a:rPr lang="tr-TR" dirty="0" err="1" smtClean="0"/>
              <a:t>Kategorilendirilmesi</a:t>
            </a:r>
            <a:endParaRPr lang="tr-TR" dirty="0"/>
          </a:p>
        </p:txBody>
      </p:sp>
      <p:cxnSp>
        <p:nvCxnSpPr>
          <p:cNvPr id="5" name="4 Düz Ok Bağlayıcısı"/>
          <p:cNvCxnSpPr/>
          <p:nvPr/>
        </p:nvCxnSpPr>
        <p:spPr>
          <a:xfrm>
            <a:off x="2915816" y="2060848"/>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5 Düz Ok Bağlayıcısı"/>
          <p:cNvCxnSpPr/>
          <p:nvPr/>
        </p:nvCxnSpPr>
        <p:spPr>
          <a:xfrm>
            <a:off x="2915816" y="2924944"/>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6 Düz Ok Bağlayıcısı"/>
          <p:cNvCxnSpPr/>
          <p:nvPr/>
        </p:nvCxnSpPr>
        <p:spPr>
          <a:xfrm>
            <a:off x="2915816" y="3789040"/>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Veri Analizi</a:t>
            </a:r>
            <a:endParaRPr lang="tr-TR" dirty="0"/>
          </a:p>
        </p:txBody>
      </p:sp>
      <p:sp>
        <p:nvSpPr>
          <p:cNvPr id="3" name="2 İçerik Yer Tutucusu"/>
          <p:cNvSpPr>
            <a:spLocks noGrp="1"/>
          </p:cNvSpPr>
          <p:nvPr>
            <p:ph idx="1"/>
          </p:nvPr>
        </p:nvSpPr>
        <p:spPr/>
        <p:txBody>
          <a:bodyPr>
            <a:normAutofit/>
          </a:bodyPr>
          <a:lstStyle/>
          <a:p>
            <a:pPr>
              <a:buNone/>
            </a:pPr>
            <a:r>
              <a:rPr lang="tr-TR" dirty="0" smtClean="0"/>
              <a:t>Analiz sonucunda elde edilen temalar:</a:t>
            </a:r>
          </a:p>
          <a:p>
            <a:r>
              <a:rPr lang="tr-TR" dirty="0" smtClean="0"/>
              <a:t>ürün yerleştirmenin hissettirdikleri,</a:t>
            </a:r>
          </a:p>
          <a:p>
            <a:r>
              <a:rPr lang="tr-TR" dirty="0" smtClean="0"/>
              <a:t> ürün yerleştirme etkisi,</a:t>
            </a:r>
          </a:p>
          <a:p>
            <a:r>
              <a:rPr lang="tr-TR" dirty="0" smtClean="0"/>
              <a:t> katılımcıların etik konusuna dair görüşleri</a:t>
            </a:r>
          </a:p>
          <a:p>
            <a:r>
              <a:rPr lang="tr-TR" dirty="0" smtClean="0"/>
              <a:t>Katılımcıların satın alma niyetine dair görüşleri </a:t>
            </a:r>
          </a:p>
          <a:p>
            <a:endParaRPr lang="tr-TR" dirty="0" smtClean="0"/>
          </a:p>
          <a:p>
            <a:pPr>
              <a:buNone/>
            </a:pPr>
            <a:r>
              <a:rPr lang="tr-TR" dirty="0" smtClean="0"/>
              <a:t>Her bir tema ile ilgili tüketiciler hem olumsuz hem de olumlu görüşler ifade etmişlerdir. </a:t>
            </a:r>
          </a:p>
          <a:p>
            <a:pPr>
              <a:buNone/>
            </a:pPr>
            <a:endParaRPr lang="tr-TR" dirty="0" smtClean="0"/>
          </a:p>
          <a:p>
            <a:pPr>
              <a:buNone/>
            </a:pPr>
            <a:r>
              <a:rPr lang="tr-TR" dirty="0" smtClean="0"/>
              <a:t>Birbiriyle ilişkili olan tüm temalar ve alt temalar </a:t>
            </a:r>
            <a:r>
              <a:rPr lang="tr-TR" dirty="0" err="1" smtClean="0"/>
              <a:t>Nvivo</a:t>
            </a:r>
            <a:r>
              <a:rPr lang="tr-TR" dirty="0" smtClean="0"/>
              <a:t> programı yardımıyla model haline getirilmiştir.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Veri Analizi</a:t>
            </a:r>
            <a:endParaRPr lang="tr-TR" dirty="0"/>
          </a:p>
        </p:txBody>
      </p:sp>
      <p:sp>
        <p:nvSpPr>
          <p:cNvPr id="3" name="2 İçerik Yer Tutucusu"/>
          <p:cNvSpPr>
            <a:spLocks noGrp="1"/>
          </p:cNvSpPr>
          <p:nvPr>
            <p:ph idx="1"/>
          </p:nvPr>
        </p:nvSpPr>
        <p:spPr/>
        <p:txBody>
          <a:bodyPr>
            <a:normAutofit/>
          </a:bodyPr>
          <a:lstStyle/>
          <a:p>
            <a:pPr>
              <a:buNone/>
            </a:pPr>
            <a:r>
              <a:rPr lang="tr-TR" dirty="0" smtClean="0"/>
              <a:t>Analiz sonucunda elde edilen temalar:</a:t>
            </a:r>
          </a:p>
          <a:p>
            <a:r>
              <a:rPr lang="tr-TR" dirty="0" smtClean="0"/>
              <a:t>ürün yerleştirmenin hissettirdikleri,</a:t>
            </a:r>
          </a:p>
          <a:p>
            <a:r>
              <a:rPr lang="tr-TR" dirty="0" smtClean="0"/>
              <a:t> ürün yerleştirme etkisi,</a:t>
            </a:r>
          </a:p>
          <a:p>
            <a:r>
              <a:rPr lang="tr-TR" dirty="0" smtClean="0"/>
              <a:t> katılımcıların etik konusuna dair görüşleri</a:t>
            </a:r>
          </a:p>
          <a:p>
            <a:r>
              <a:rPr lang="tr-TR" dirty="0" smtClean="0"/>
              <a:t>Katılımcıların satın alma niyetine dair görüşleri </a:t>
            </a:r>
          </a:p>
          <a:p>
            <a:endParaRPr lang="tr-TR" dirty="0" smtClean="0"/>
          </a:p>
          <a:p>
            <a:pPr>
              <a:buNone/>
            </a:pPr>
            <a:r>
              <a:rPr lang="tr-TR" dirty="0" smtClean="0"/>
              <a:t>Her bir tema ile ilgili tüketiciler hem olumsuz hem de olumlu görüşler ifade etmişlerdir. </a:t>
            </a:r>
          </a:p>
          <a:p>
            <a:pPr>
              <a:buNone/>
            </a:pPr>
            <a:endParaRPr lang="tr-TR" dirty="0" smtClean="0"/>
          </a:p>
          <a:p>
            <a:pPr>
              <a:buNone/>
            </a:pPr>
            <a:r>
              <a:rPr lang="tr-TR" dirty="0" smtClean="0"/>
              <a:t>Birbiriyle ilişkili olan tüm temalar ve alt temalar </a:t>
            </a:r>
            <a:r>
              <a:rPr lang="tr-TR" dirty="0" err="1" smtClean="0"/>
              <a:t>Nvivo</a:t>
            </a:r>
            <a:r>
              <a:rPr lang="tr-TR" dirty="0" smtClean="0"/>
              <a:t> programı yardımıyla model haline getirilmiştir.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692696"/>
            <a:ext cx="8229600" cy="990600"/>
          </a:xfrm>
        </p:spPr>
        <p:txBody>
          <a:bodyPr>
            <a:normAutofit/>
          </a:bodyPr>
          <a:lstStyle/>
          <a:p>
            <a:r>
              <a:rPr lang="tr-TR" dirty="0" smtClean="0"/>
              <a:t>Bulgular ve Tartışma</a:t>
            </a:r>
            <a:endParaRPr lang="tr-TR" dirty="0"/>
          </a:p>
        </p:txBody>
      </p:sp>
      <p:sp>
        <p:nvSpPr>
          <p:cNvPr id="12289" name="Rectangle 1"/>
          <p:cNvSpPr>
            <a:spLocks noChangeArrowheads="1"/>
          </p:cNvSpPr>
          <p:nvPr/>
        </p:nvSpPr>
        <p:spPr bwMode="auto">
          <a:xfrm>
            <a:off x="0" y="2201424"/>
            <a:ext cx="91440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Şekil 1. </a:t>
            </a:r>
            <a:r>
              <a:rPr kumimoji="0" lang="tr-TR" sz="1200" b="0" i="1"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tr-TR" sz="1200" b="0" i="1"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Yerleştirmenin Hissettirdikleri</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4 Resim" descr="ürün yerleştirmenin hissettirdikleri_son"/>
          <p:cNvPicPr/>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971600" y="2708920"/>
            <a:ext cx="6984776" cy="2952328"/>
          </a:xfrm>
          <a:prstGeom prst="rect">
            <a:avLst/>
          </a:prstGeom>
          <a:noFill/>
          <a:ln>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692696"/>
            <a:ext cx="8229600" cy="990600"/>
          </a:xfrm>
        </p:spPr>
        <p:txBody>
          <a:bodyPr>
            <a:normAutofit/>
          </a:bodyPr>
          <a:lstStyle/>
          <a:p>
            <a:r>
              <a:rPr lang="tr-TR" dirty="0" smtClean="0"/>
              <a:t>Bulgular ve Tartışma</a:t>
            </a:r>
            <a:endParaRPr lang="tr-TR" dirty="0"/>
          </a:p>
        </p:txBody>
      </p:sp>
      <p:sp>
        <p:nvSpPr>
          <p:cNvPr id="40961" name="Rectangle 1"/>
          <p:cNvSpPr>
            <a:spLocks noChangeArrowheads="1"/>
          </p:cNvSpPr>
          <p:nvPr/>
        </p:nvSpPr>
        <p:spPr bwMode="auto">
          <a:xfrm>
            <a:off x="0" y="1844824"/>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Şekil 2. </a:t>
            </a:r>
            <a:r>
              <a:rPr kumimoji="0" lang="tr-TR" sz="1200" b="0" i="1"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tr-TR" sz="1200" b="0" i="1"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 Yerleştirme Etkisi</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5 Resim" descr="Ürün Yerleşme Etkisit"/>
          <p:cNvPicPr/>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1547664" y="2564904"/>
            <a:ext cx="6192688" cy="3456384"/>
          </a:xfrm>
          <a:prstGeom prst="rect">
            <a:avLst/>
          </a:prstGeom>
          <a:noFill/>
          <a:ln>
            <a:no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692696"/>
            <a:ext cx="8229600" cy="990600"/>
          </a:xfrm>
        </p:spPr>
        <p:txBody>
          <a:bodyPr>
            <a:normAutofit/>
          </a:bodyPr>
          <a:lstStyle/>
          <a:p>
            <a:r>
              <a:rPr lang="tr-TR" dirty="0" smtClean="0"/>
              <a:t>Bulgular ve Tartışma</a:t>
            </a:r>
            <a:endParaRPr lang="tr-TR" dirty="0"/>
          </a:p>
        </p:txBody>
      </p:sp>
      <p:sp>
        <p:nvSpPr>
          <p:cNvPr id="41985" name="Rectangle 1"/>
          <p:cNvSpPr>
            <a:spLocks noChangeArrowheads="1"/>
          </p:cNvSpPr>
          <p:nvPr/>
        </p:nvSpPr>
        <p:spPr bwMode="auto">
          <a:xfrm>
            <a:off x="0" y="1916832"/>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Şekil 3. Katılımcıların Etik Konusuna Dair G</a:t>
            </a:r>
            <a:r>
              <a:rPr kumimoji="0" lang="tr-TR" sz="1200" b="0" i="1"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t>
            </a:r>
            <a:r>
              <a:rPr kumimoji="0" lang="tr-TR" sz="1200" b="0" i="1"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12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şleri</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7" name="6 Resim" descr="Etik"/>
          <p:cNvPicPr/>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1835696" y="2636912"/>
            <a:ext cx="5472608" cy="3024336"/>
          </a:xfrm>
          <a:prstGeom prst="rect">
            <a:avLst/>
          </a:prstGeom>
          <a:noFill/>
          <a:ln>
            <a:no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692696"/>
            <a:ext cx="8229600" cy="990600"/>
          </a:xfrm>
        </p:spPr>
        <p:txBody>
          <a:bodyPr>
            <a:normAutofit/>
          </a:bodyPr>
          <a:lstStyle/>
          <a:p>
            <a:r>
              <a:rPr lang="tr-TR" dirty="0" smtClean="0"/>
              <a:t>Bulgular ve Tartışma</a:t>
            </a:r>
            <a:endParaRPr lang="tr-TR" dirty="0"/>
          </a:p>
        </p:txBody>
      </p:sp>
      <p:sp>
        <p:nvSpPr>
          <p:cNvPr id="43009" name="Rectangle 1"/>
          <p:cNvSpPr>
            <a:spLocks noChangeArrowheads="1"/>
          </p:cNvSpPr>
          <p:nvPr/>
        </p:nvSpPr>
        <p:spPr bwMode="auto">
          <a:xfrm>
            <a:off x="0" y="2129416"/>
            <a:ext cx="914400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1"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Şekil 4. Katılımcıların Satın Alma ile İlgili G</a:t>
            </a:r>
            <a:r>
              <a:rPr kumimoji="0" lang="tr-TR" sz="1200" b="0" i="1" u="none" strike="noStrike" cap="none" normalizeH="0" baseline="0" smtClean="0">
                <a:ln>
                  <a:noFill/>
                </a:ln>
                <a:solidFill>
                  <a:schemeClr val="tx1"/>
                </a:solidFill>
                <a:effectLst/>
                <a:latin typeface="Calibri"/>
                <a:ea typeface="Calibri" pitchFamily="34" charset="0"/>
                <a:cs typeface="Times New Roman" pitchFamily="18" charset="0"/>
              </a:rPr>
              <a:t>ö</a:t>
            </a:r>
            <a:r>
              <a:rPr kumimoji="0" lang="tr-TR" sz="1200" b="0" i="1"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r</a:t>
            </a:r>
            <a:r>
              <a:rPr kumimoji="0" lang="tr-TR" sz="1200" b="0" i="1" u="none" strike="noStrike" cap="none" normalizeH="0" baseline="0" smtClean="0">
                <a:ln>
                  <a:noFill/>
                </a:ln>
                <a:solidFill>
                  <a:schemeClr val="tx1"/>
                </a:solidFill>
                <a:effectLst/>
                <a:latin typeface="Calibri"/>
                <a:ea typeface="Calibri" pitchFamily="34" charset="0"/>
                <a:cs typeface="Times New Roman" pitchFamily="18" charset="0"/>
              </a:rPr>
              <a:t>ü</a:t>
            </a:r>
            <a:r>
              <a:rPr kumimoji="0" lang="tr-TR" sz="1200" b="0" i="1" u="none" strike="noStrike" cap="none" normalizeH="0" baseline="0" smtClean="0">
                <a:ln>
                  <a:noFill/>
                </a:ln>
                <a:solidFill>
                  <a:schemeClr val="tx1"/>
                </a:solidFill>
                <a:effectLst/>
                <a:latin typeface="Times New Roman" pitchFamily="18" charset="0"/>
                <a:ea typeface="Calibri" pitchFamily="34" charset="0"/>
                <a:cs typeface="Times New Roman" pitchFamily="18" charset="0"/>
              </a:rPr>
              <a:t>şleri</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pic>
        <p:nvPicPr>
          <p:cNvPr id="6" name="5 Resim" descr="Katılımcıların Satın Alma ile İlgili Görüşleri"/>
          <p:cNvPicPr/>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2411760" y="2996952"/>
            <a:ext cx="4320480" cy="2520280"/>
          </a:xfrm>
          <a:prstGeom prst="rect">
            <a:avLst/>
          </a:prstGeom>
          <a:noFill/>
          <a:ln>
            <a:noFill/>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692696"/>
            <a:ext cx="8229600" cy="990600"/>
          </a:xfrm>
        </p:spPr>
        <p:txBody>
          <a:bodyPr>
            <a:normAutofit/>
          </a:bodyPr>
          <a:lstStyle/>
          <a:p>
            <a:r>
              <a:rPr lang="tr-TR" dirty="0" smtClean="0"/>
              <a:t>Bulgular ve Tartışma</a:t>
            </a:r>
            <a:endParaRPr lang="tr-TR" dirty="0"/>
          </a:p>
        </p:txBody>
      </p:sp>
      <p:sp>
        <p:nvSpPr>
          <p:cNvPr id="1025" name="Rectangle 1"/>
          <p:cNvSpPr>
            <a:spLocks noChangeArrowheads="1"/>
          </p:cNvSpPr>
          <p:nvPr/>
        </p:nvSpPr>
        <p:spPr bwMode="auto">
          <a:xfrm>
            <a:off x="1187624" y="1772816"/>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Şekil 5. Katılımcıların En Fazla S</a:t>
            </a:r>
            <a:r>
              <a:rPr kumimoji="0" lang="tr-TR" sz="1100" b="1" i="0" u="none" strike="noStrike" cap="none" normalizeH="0" baseline="0" dirty="0" smtClean="0">
                <a:ln>
                  <a:noFill/>
                </a:ln>
                <a:solidFill>
                  <a:schemeClr val="tx1"/>
                </a:solidFill>
                <a:effectLst/>
                <a:latin typeface="Calibri"/>
                <a:ea typeface="Calibri" pitchFamily="34" charset="0"/>
                <a:cs typeface="Times New Roman" pitchFamily="18" charset="0"/>
              </a:rPr>
              <a:t>ö</a:t>
            </a:r>
            <a:r>
              <a:rPr kumimoji="0" lang="tr-T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z</a:t>
            </a:r>
            <a:r>
              <a:rPr kumimoji="0" lang="tr-TR" sz="1100" b="1"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a:t>
            </a:r>
            <a:r>
              <a:rPr kumimoji="0" lang="tr-TR" sz="1100" b="1" i="0" u="none" strike="noStrike" cap="none" normalizeH="0" baseline="0" dirty="0" smtClean="0">
                <a:ln>
                  <a:noFill/>
                </a:ln>
                <a:solidFill>
                  <a:schemeClr val="tx1"/>
                </a:solidFill>
                <a:effectLst/>
                <a:latin typeface="Calibri"/>
                <a:ea typeface="Calibri" pitchFamily="34" charset="0"/>
                <a:cs typeface="Times New Roman" pitchFamily="18" charset="0"/>
              </a:rPr>
              <a:t>ü</a:t>
            </a:r>
            <a:r>
              <a:rPr kumimoji="0" lang="tr-TR" sz="11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Ettiği Markalar</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descr="Word Frequency Query_marka"/>
          <p:cNvPicPr>
            <a:picLocks noChangeAspect="1" noChangeArrowheads="1"/>
          </p:cNvPicPr>
          <p:nvPr/>
        </p:nvPicPr>
        <p:blipFill>
          <a:blip r:embed="rId2" cstate="print"/>
          <a:srcRect/>
          <a:stretch>
            <a:fillRect/>
          </a:stretch>
        </p:blipFill>
        <p:spPr bwMode="auto">
          <a:xfrm>
            <a:off x="1115616" y="2708920"/>
            <a:ext cx="5762625" cy="25733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Giriş</a:t>
            </a:r>
            <a:endParaRPr lang="tr-TR" b="1" dirty="0"/>
          </a:p>
        </p:txBody>
      </p:sp>
      <p:sp>
        <p:nvSpPr>
          <p:cNvPr id="3" name="2 İçerik Yer Tutucusu"/>
          <p:cNvSpPr>
            <a:spLocks noGrp="1"/>
          </p:cNvSpPr>
          <p:nvPr>
            <p:ph idx="1"/>
          </p:nvPr>
        </p:nvSpPr>
        <p:spPr>
          <a:xfrm>
            <a:off x="179512" y="1700808"/>
            <a:ext cx="8964488" cy="2880320"/>
          </a:xfrm>
        </p:spPr>
        <p:txBody>
          <a:bodyPr>
            <a:normAutofit lnSpcReduction="10000"/>
          </a:bodyPr>
          <a:lstStyle/>
          <a:p>
            <a:r>
              <a:rPr lang="tr-TR" dirty="0" smtClean="0"/>
              <a:t>Pazarlama iletişimi araçlarının artması</a:t>
            </a:r>
          </a:p>
          <a:p>
            <a:pPr>
              <a:buNone/>
            </a:pPr>
            <a:endParaRPr lang="tr-TR" dirty="0" smtClean="0"/>
          </a:p>
          <a:p>
            <a:r>
              <a:rPr lang="tr-TR" dirty="0" smtClean="0"/>
              <a:t> Tüketicilerin pek çok kanalla etkileşim halinde olması</a:t>
            </a:r>
          </a:p>
          <a:p>
            <a:endParaRPr lang="tr-TR" dirty="0" smtClean="0"/>
          </a:p>
          <a:p>
            <a:r>
              <a:rPr lang="tr-TR" dirty="0" smtClean="0"/>
              <a:t>Potansiyel müşterilerle verimli iletişim kurmanın da zorlaşması</a:t>
            </a:r>
          </a:p>
          <a:p>
            <a:endParaRPr lang="tr-TR" dirty="0" smtClean="0"/>
          </a:p>
          <a:p>
            <a:r>
              <a:rPr lang="tr-TR" dirty="0" smtClean="0"/>
              <a:t>Pazarlama iletişiminde nispeten yeni iletişim araçları kullanma arayışı </a:t>
            </a:r>
          </a:p>
          <a:p>
            <a:pPr>
              <a:buNone/>
            </a:pPr>
            <a:endParaRPr lang="tr-TR" sz="1600" dirty="0" smtClean="0"/>
          </a:p>
          <a:p>
            <a:pPr>
              <a:buNone/>
            </a:pPr>
            <a:endParaRPr lang="tr-TR" sz="1600" dirty="0" smtClean="0"/>
          </a:p>
          <a:p>
            <a:endParaRPr lang="tr-TR"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Sonuç ve Öneriler</a:t>
            </a:r>
            <a:endParaRPr lang="tr-TR" b="1" dirty="0"/>
          </a:p>
        </p:txBody>
      </p:sp>
      <p:sp>
        <p:nvSpPr>
          <p:cNvPr id="3" name="2 İçerik Yer Tutucusu"/>
          <p:cNvSpPr>
            <a:spLocks noGrp="1"/>
          </p:cNvSpPr>
          <p:nvPr>
            <p:ph idx="1"/>
          </p:nvPr>
        </p:nvSpPr>
        <p:spPr/>
        <p:txBody>
          <a:bodyPr>
            <a:normAutofit fontScale="92500" lnSpcReduction="20000"/>
          </a:bodyPr>
          <a:lstStyle/>
          <a:p>
            <a:r>
              <a:rPr lang="tr-TR" smtClean="0"/>
              <a:t>Ürün </a:t>
            </a:r>
            <a:r>
              <a:rPr lang="tr-TR" dirty="0" smtClean="0"/>
              <a:t>yerleştirme günümüzde sıkça kullanılan bir teknik olmakla birlikte, karmaşık bir kavramdır ve bu sebeple verimi bir şekilde geliştirilebilmesi ve uygulanabilmesi için üzerinde geniş ve kapsamlı bir şekilde düşünülmesi gerekir.</a:t>
            </a:r>
          </a:p>
          <a:p>
            <a:pPr>
              <a:buNone/>
            </a:pPr>
            <a:endParaRPr lang="tr-TR" dirty="0" smtClean="0"/>
          </a:p>
          <a:p>
            <a:r>
              <a:rPr lang="tr-TR" dirty="0" smtClean="0"/>
              <a:t>Ürün yerleştirmeye yönelik tüketici tutumları hislerle birlikte bilinçle ilgili unsurları da içermektedir. Araştırmaya göre ürün yerleştirmenin fark edilmesinin rahatsızlık yaratması uygulandığı koşullara bağlıdır.</a:t>
            </a:r>
          </a:p>
          <a:p>
            <a:endParaRPr lang="tr-TR" dirty="0" smtClean="0"/>
          </a:p>
          <a:p>
            <a:r>
              <a:rPr lang="tr-TR" dirty="0" smtClean="0"/>
              <a:t>Markaya karşı tutum zamanla geliştiğinden, marka yerleştirme, marka tutumlarını güçlendirme ve pekiştirmenin birikimli sürecinde önemli bir rol oynamaktadır.</a:t>
            </a:r>
          </a:p>
          <a:p>
            <a:endParaRPr lang="tr-TR" dirty="0" smtClean="0"/>
          </a:p>
          <a:p>
            <a:r>
              <a:rPr lang="tr-TR" dirty="0" smtClean="0"/>
              <a:t>Marka yerleştirmenin müşteriye sunulan diğer marka ve ürün bilgileriyle </a:t>
            </a:r>
            <a:r>
              <a:rPr lang="tr-TR" dirty="0" err="1" smtClean="0"/>
              <a:t>sinerjik</a:t>
            </a:r>
            <a:r>
              <a:rPr lang="tr-TR" dirty="0" smtClean="0"/>
              <a:t> ilişkisine dikkat edilmesi, tüketicinin tutumu üzerinde etkili olacaktır.</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Sonuç ve Öneriler</a:t>
            </a:r>
            <a:endParaRPr lang="tr-TR" b="1" dirty="0"/>
          </a:p>
        </p:txBody>
      </p:sp>
      <p:sp>
        <p:nvSpPr>
          <p:cNvPr id="3" name="2 İçerik Yer Tutucusu"/>
          <p:cNvSpPr>
            <a:spLocks noGrp="1"/>
          </p:cNvSpPr>
          <p:nvPr>
            <p:ph idx="1"/>
          </p:nvPr>
        </p:nvSpPr>
        <p:spPr/>
        <p:txBody>
          <a:bodyPr>
            <a:normAutofit/>
          </a:bodyPr>
          <a:lstStyle/>
          <a:p>
            <a:r>
              <a:rPr lang="tr-TR" dirty="0" smtClean="0"/>
              <a:t>Bu çalışmanın bulguları, ürün yerleştirme literatürüne nitel verilerle katkı sağlamaktadır.</a:t>
            </a:r>
          </a:p>
          <a:p>
            <a:endParaRPr lang="tr-TR" dirty="0" smtClean="0"/>
          </a:p>
          <a:p>
            <a:r>
              <a:rPr lang="tr-TR" dirty="0" smtClean="0"/>
              <a:t> Pazarlama araştırmalarında tüketicilerin kendilerini yansıtmak yerine doğru olanı söyleme eğilimi probleminin üstesinden gelmek amacıyla kullanılan derinlemesine görüşme yöntemiyle, tüketicilerin zihnin gerisindeki düşünceleri de ortaya çıkabilmektedir. </a:t>
            </a:r>
          </a:p>
          <a:p>
            <a:endParaRPr lang="tr-TR" dirty="0" smtClean="0"/>
          </a:p>
          <a:p>
            <a:r>
              <a:rPr lang="tr-TR" dirty="0" smtClean="0"/>
              <a:t>Bu çalışmanın bulguları, ileride geliştirilebilecek ürün yerleştirmeye yönelik tutumlara yönelik ölçek geliştirmeye fayda sağlayabilecektir. </a:t>
            </a:r>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Sonuç ve Öneriler</a:t>
            </a:r>
            <a:endParaRPr lang="tr-TR" b="1" dirty="0"/>
          </a:p>
        </p:txBody>
      </p:sp>
      <p:sp>
        <p:nvSpPr>
          <p:cNvPr id="3" name="2 İçerik Yer Tutucusu"/>
          <p:cNvSpPr>
            <a:spLocks noGrp="1"/>
          </p:cNvSpPr>
          <p:nvPr>
            <p:ph idx="1"/>
          </p:nvPr>
        </p:nvSpPr>
        <p:spPr/>
        <p:txBody>
          <a:bodyPr>
            <a:normAutofit fontScale="85000" lnSpcReduction="10000"/>
          </a:bodyPr>
          <a:lstStyle/>
          <a:p>
            <a:r>
              <a:rPr lang="tr-TR" dirty="0" smtClean="0"/>
              <a:t>Günümüzde tüketiciler yoğun şekilde pazarlama iletişimi çabalarına maruz kalmaktadır ve farklılaşmak gün geçtikçe zorlaşmaktadır. Bu bağlamda ürün yerleştirme farklı ve yaratıcı bir yol olarak ön plana çıkmaktadır. </a:t>
            </a:r>
          </a:p>
          <a:p>
            <a:endParaRPr lang="tr-TR" dirty="0" smtClean="0"/>
          </a:p>
          <a:p>
            <a:r>
              <a:rPr lang="tr-TR" dirty="0" smtClean="0"/>
              <a:t>Ürün yerleştirmenin farklı mecralarda kullanımı hem ilgi çekici olmakta, hem de firmaya getirileri yüksek olmaktadır. Bu çalışmaya göre dizi ve filmlerde ürün yerleştirmeden tüketiciler aşırı olmadıkça rahatsız olmamakta, hatta ürün yerleştirmenin kendileri ve ürün/ dizi/ film arasında bir bağlantı kurduğunu ifade etmektedir. </a:t>
            </a:r>
          </a:p>
          <a:p>
            <a:endParaRPr lang="tr-TR" dirty="0" smtClean="0"/>
          </a:p>
          <a:p>
            <a:r>
              <a:rPr lang="tr-TR" dirty="0" smtClean="0"/>
              <a:t>Dolayısıyla dozunda ve iyi eşleştirilmiş, stratejik bir şekilde planlanmış ürün yerleştirme uygulamalarının her iki taraf için de tatmin edici sonuçlar getireceğini söylemek mümkündür. Bununla birlikte ürün yerleştirme konusunda Türk tüketicilerinin görüşleri, olası bir ürünü filme ya da diziye entegre etme senaryosu hazırlanırken göz önüne alınabilir.</a:t>
            </a:r>
          </a:p>
          <a:p>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İleriki Çalışmalara Yönelik Öneriler</a:t>
            </a:r>
            <a:endParaRPr lang="tr-TR" b="1" dirty="0"/>
          </a:p>
        </p:txBody>
      </p:sp>
      <p:sp>
        <p:nvSpPr>
          <p:cNvPr id="3" name="2 İçerik Yer Tutucusu"/>
          <p:cNvSpPr>
            <a:spLocks noGrp="1"/>
          </p:cNvSpPr>
          <p:nvPr>
            <p:ph idx="1"/>
          </p:nvPr>
        </p:nvSpPr>
        <p:spPr/>
        <p:txBody>
          <a:bodyPr>
            <a:normAutofit/>
          </a:bodyPr>
          <a:lstStyle/>
          <a:p>
            <a:r>
              <a:rPr lang="tr-TR" dirty="0" smtClean="0"/>
              <a:t>İleride yapılacak çalışmalar nitel ve nicel araştırmayı bir araya getirerek daha kapsamlı sonuçlar ortaya koyabilir.</a:t>
            </a:r>
          </a:p>
          <a:p>
            <a:endParaRPr lang="tr-TR" dirty="0" smtClean="0"/>
          </a:p>
          <a:p>
            <a:r>
              <a:rPr lang="tr-TR" dirty="0" smtClean="0"/>
              <a:t>Günümüzde tercih edilirliği artan videolarda, romanlarda, sosyal medyada, mobil uygulamalarda ve oyunlarda ürün yerleştirme uygulamaları ve </a:t>
            </a:r>
            <a:r>
              <a:rPr lang="tr-TR" dirty="0" err="1" smtClean="0"/>
              <a:t>advergaming</a:t>
            </a:r>
            <a:r>
              <a:rPr lang="tr-TR" dirty="0" smtClean="0"/>
              <a:t> (</a:t>
            </a:r>
            <a:r>
              <a:rPr lang="tr-TR" dirty="0" err="1" smtClean="0"/>
              <a:t>oyunreklam</a:t>
            </a:r>
            <a:r>
              <a:rPr lang="tr-TR" dirty="0" smtClean="0"/>
              <a:t>) konularına yönelik çalışmalar yapılabilir. </a:t>
            </a:r>
          </a:p>
          <a:p>
            <a:endParaRPr lang="tr-TR" dirty="0" smtClean="0"/>
          </a:p>
          <a:p>
            <a:r>
              <a:rPr lang="tr-TR" dirty="0" smtClean="0"/>
              <a:t>Ürün yerleştirme uygulamalarının farklı tüketici gruplarını nasıl etkilediği de karşılaştırılmalı bir şekilde ileriki araştırmalarda araştırılabilir.</a:t>
            </a: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332656"/>
            <a:ext cx="7467600" cy="4873752"/>
          </a:xfrm>
        </p:spPr>
        <p:txBody>
          <a:bodyPr>
            <a:normAutofit/>
          </a:bodyPr>
          <a:lstStyle/>
          <a:p>
            <a:pPr algn="ctr">
              <a:buNone/>
            </a:pPr>
            <a:r>
              <a:rPr lang="tr-TR" sz="7200" dirty="0" smtClean="0"/>
              <a:t> Dinlediğiniz İçin Teşekkür Ederim…</a:t>
            </a:r>
            <a:endParaRPr lang="tr-TR" sz="7200" dirty="0"/>
          </a:p>
        </p:txBody>
      </p:sp>
      <p:pic>
        <p:nvPicPr>
          <p:cNvPr id="54274" name="Picture 2" descr="C:\Users\gizemkose\Desktop\imagesre.jpeg"/>
          <p:cNvPicPr>
            <a:picLocks noChangeAspect="1" noChangeArrowheads="1"/>
          </p:cNvPicPr>
          <p:nvPr/>
        </p:nvPicPr>
        <p:blipFill>
          <a:blip r:embed="rId2" cstate="print"/>
          <a:srcRect/>
          <a:stretch>
            <a:fillRect/>
          </a:stretch>
        </p:blipFill>
        <p:spPr bwMode="auto">
          <a:xfrm>
            <a:off x="3707904" y="3933056"/>
            <a:ext cx="2219325" cy="20574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Ürün Yerleştirme</a:t>
            </a:r>
            <a:endParaRPr lang="tr-TR" dirty="0"/>
          </a:p>
        </p:txBody>
      </p:sp>
      <p:sp>
        <p:nvSpPr>
          <p:cNvPr id="3" name="2 İçerik Yer Tutucusu"/>
          <p:cNvSpPr>
            <a:spLocks noGrp="1"/>
          </p:cNvSpPr>
          <p:nvPr>
            <p:ph idx="1"/>
          </p:nvPr>
        </p:nvSpPr>
        <p:spPr/>
        <p:txBody>
          <a:bodyPr>
            <a:normAutofit/>
          </a:bodyPr>
          <a:lstStyle/>
          <a:p>
            <a:pPr>
              <a:buNone/>
            </a:pPr>
            <a:r>
              <a:rPr lang="tr-TR" b="1" dirty="0" smtClean="0"/>
              <a:t>Ürün (marka) yerleştirme:  </a:t>
            </a:r>
            <a:r>
              <a:rPr lang="tr-TR" dirty="0" smtClean="0"/>
              <a:t>Şirketlerin ürünlerini filmlerde, televizyon ve diğer medya kanallarında göze çarpmayacak şekilde tanıttığı geleneksel olmayan bir reklam türüdür. </a:t>
            </a:r>
          </a:p>
          <a:p>
            <a:pPr>
              <a:buNone/>
            </a:pPr>
            <a:endParaRPr lang="tr-TR" dirty="0" smtClean="0"/>
          </a:p>
          <a:p>
            <a:pPr>
              <a:buNone/>
            </a:pPr>
            <a:r>
              <a:rPr lang="tr-TR" i="1" dirty="0" smtClean="0"/>
              <a:t>Televizyon dizileri, sinema filmleri, bilgisayar oyunları, kitaplar, video klipler…</a:t>
            </a:r>
          </a:p>
          <a:p>
            <a:pPr>
              <a:buNone/>
            </a:pPr>
            <a:endParaRPr lang="tr-TR" dirty="0" smtClean="0"/>
          </a:p>
          <a:p>
            <a:pPr>
              <a:buNone/>
            </a:pPr>
            <a:endParaRPr lang="tr-TR" dirty="0" smtClean="0"/>
          </a:p>
          <a:p>
            <a:r>
              <a:rPr lang="tr-TR" dirty="0" smtClean="0"/>
              <a:t>Görsel Ürün Yerleştirme</a:t>
            </a:r>
          </a:p>
          <a:p>
            <a:r>
              <a:rPr lang="tr-TR" dirty="0" smtClean="0"/>
              <a:t>İşitsel Ürün Yerleştirme</a:t>
            </a:r>
          </a:p>
          <a:p>
            <a:r>
              <a:rPr lang="tr-TR" dirty="0" smtClean="0"/>
              <a:t>Görsel- İşitsel Ürün Yerleştirme</a:t>
            </a:r>
          </a:p>
          <a:p>
            <a:pPr>
              <a:buNone/>
            </a:pPr>
            <a:endParaRPr lang="tr-TR" dirty="0" smtClean="0"/>
          </a:p>
          <a:p>
            <a:pPr>
              <a:buNone/>
            </a:pPr>
            <a:endParaRPr lang="tr-TR" dirty="0" smtClean="0"/>
          </a:p>
          <a:p>
            <a:pPr>
              <a:buNone/>
            </a:pPr>
            <a:endParaRPr lang="tr-TR" b="1"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b="1" dirty="0" smtClean="0"/>
              <a:t>Ürün Yerleştirme</a:t>
            </a:r>
            <a:endParaRPr lang="tr-TR" b="1" dirty="0"/>
          </a:p>
        </p:txBody>
      </p:sp>
      <p:sp>
        <p:nvSpPr>
          <p:cNvPr id="3" name="2 İçerik Yer Tutucusu"/>
          <p:cNvSpPr>
            <a:spLocks noGrp="1"/>
          </p:cNvSpPr>
          <p:nvPr>
            <p:ph idx="1"/>
          </p:nvPr>
        </p:nvSpPr>
        <p:spPr>
          <a:xfrm>
            <a:off x="457200" y="2132856"/>
            <a:ext cx="8229600" cy="4344144"/>
          </a:xfrm>
        </p:spPr>
        <p:txBody>
          <a:bodyPr/>
          <a:lstStyle/>
          <a:p>
            <a:pPr>
              <a:buNone/>
            </a:pPr>
            <a:r>
              <a:rPr lang="tr-TR" dirty="0" smtClean="0"/>
              <a:t>Ürün yerleştirme literatürü üç alana yoğunlaşmıştır:</a:t>
            </a:r>
          </a:p>
          <a:p>
            <a:r>
              <a:rPr lang="tr-TR" dirty="0" smtClean="0"/>
              <a:t>Teorik çerçeve ortaya koyan ve iletişim yönetimine göre ürün yerleştirme tekniklerini sınıflandıran çalışmalar</a:t>
            </a:r>
          </a:p>
          <a:p>
            <a:r>
              <a:rPr lang="tr-TR" dirty="0" smtClean="0"/>
              <a:t>İçeriğe odaklanan çalışmalar</a:t>
            </a:r>
          </a:p>
          <a:p>
            <a:r>
              <a:rPr lang="tr-TR" dirty="0" smtClean="0"/>
              <a:t>Ürün yerleştirmenin etkinliğini tutumlar ve hatırlama değişkenleri ile araştırmaya yoğunlaşan çalışmalar</a:t>
            </a:r>
          </a:p>
          <a:p>
            <a:pPr>
              <a:buNone/>
            </a:pPr>
            <a:endParaRPr lang="tr-TR" dirty="0" smtClean="0"/>
          </a:p>
          <a:p>
            <a:pPr>
              <a:buNone/>
            </a:pPr>
            <a:endParaRPr lang="tr-TR" dirty="0" smtClean="0"/>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533400"/>
            <a:ext cx="9144000" cy="990600"/>
          </a:xfrm>
        </p:spPr>
        <p:txBody>
          <a:bodyPr>
            <a:normAutofit/>
          </a:bodyPr>
          <a:lstStyle/>
          <a:p>
            <a:r>
              <a:rPr lang="tr-TR" b="1" dirty="0" smtClean="0"/>
              <a:t>                ARAŞTIRMANIN AMACI</a:t>
            </a:r>
            <a:endParaRPr lang="tr-TR" dirty="0"/>
          </a:p>
        </p:txBody>
      </p:sp>
      <p:sp>
        <p:nvSpPr>
          <p:cNvPr id="3" name="2 İçerik Yer Tutucusu"/>
          <p:cNvSpPr>
            <a:spLocks noGrp="1"/>
          </p:cNvSpPr>
          <p:nvPr>
            <p:ph idx="1"/>
          </p:nvPr>
        </p:nvSpPr>
        <p:spPr/>
        <p:txBody>
          <a:bodyPr>
            <a:normAutofit fontScale="85000" lnSpcReduction="20000"/>
          </a:bodyPr>
          <a:lstStyle/>
          <a:p>
            <a:pPr marL="0" indent="0">
              <a:buNone/>
            </a:pPr>
            <a:r>
              <a:rPr lang="tr-TR" sz="2400" dirty="0" smtClean="0"/>
              <a:t>Araştırmanın amaçları;</a:t>
            </a:r>
          </a:p>
          <a:p>
            <a:pPr marL="0" indent="0">
              <a:buNone/>
            </a:pPr>
            <a:endParaRPr lang="tr-TR" dirty="0"/>
          </a:p>
          <a:p>
            <a:r>
              <a:rPr lang="tr-TR" dirty="0" smtClean="0"/>
              <a:t>Genç tüketicilerin dizi ve filmlerde ürün yerleştirmeye yönelik tutumlarının keşfedilmesi ve incelenmesi</a:t>
            </a:r>
          </a:p>
          <a:p>
            <a:endParaRPr lang="tr-TR" sz="2400" dirty="0"/>
          </a:p>
          <a:p>
            <a:r>
              <a:rPr lang="tr-TR" dirty="0" smtClean="0"/>
              <a:t>Çoğunlukla yabancı literatür ve kantitatif araştırma bulunduran alana nitel bir bakış açısı getirmek</a:t>
            </a:r>
          </a:p>
          <a:p>
            <a:endParaRPr lang="tr-TR" dirty="0"/>
          </a:p>
          <a:p>
            <a:r>
              <a:rPr lang="tr-TR" dirty="0" smtClean="0"/>
              <a:t>Nispeten </a:t>
            </a:r>
            <a:r>
              <a:rPr lang="tr-TR" dirty="0"/>
              <a:t>yeni bir pazarlama disiplinini kullanıp kullanmamaya karar verirken, şirketlerin öncelikle gittikçe bu alanda daha çok bilgi sahibi olan hedef tüketicilerinin daha geleneksel pazarlama araçlarıyla karşılaştırıldığında görece yeni bir iletişim aracına karşı tutumlarını ve </a:t>
            </a:r>
            <a:r>
              <a:rPr lang="tr-TR" dirty="0" smtClean="0"/>
              <a:t>düşüncelerini öğrenmelerini sağlamak</a:t>
            </a:r>
          </a:p>
          <a:p>
            <a:endParaRPr lang="tr-TR" dirty="0"/>
          </a:p>
          <a:p>
            <a:r>
              <a:rPr lang="tr-TR" dirty="0"/>
              <a:t>B</a:t>
            </a:r>
            <a:r>
              <a:rPr lang="tr-TR" dirty="0" smtClean="0"/>
              <a:t>azı </a:t>
            </a:r>
            <a:r>
              <a:rPr lang="tr-TR" dirty="0"/>
              <a:t>hususlarda tartışılabilir bir konu olan ürün yerleştirme </a:t>
            </a:r>
            <a:r>
              <a:rPr lang="tr-TR" dirty="0" smtClean="0"/>
              <a:t>kullanımının </a:t>
            </a:r>
            <a:r>
              <a:rPr lang="tr-TR" dirty="0"/>
              <a:t>gerekçesini de kanıtlamayı </a:t>
            </a:r>
            <a:r>
              <a:rPr lang="tr-TR" dirty="0" smtClean="0"/>
              <a:t>sağlamak</a:t>
            </a:r>
          </a:p>
          <a:p>
            <a:pPr marL="0" indent="0">
              <a:buNone/>
            </a:pPr>
            <a:endParaRPr lang="tr-TR" sz="2400" dirty="0"/>
          </a:p>
          <a:p>
            <a:pPr marL="457200" indent="-457200">
              <a:buFont typeface="Courier New" pitchFamily="49" charset="0"/>
              <a:buChar char="o"/>
            </a:pPr>
            <a:endParaRPr lang="tr-TR" sz="2400" dirty="0" smtClean="0"/>
          </a:p>
          <a:p>
            <a:endParaRPr lang="tr-TR"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32656"/>
            <a:ext cx="7467600" cy="1143000"/>
          </a:xfrm>
        </p:spPr>
        <p:txBody>
          <a:bodyPr/>
          <a:lstStyle/>
          <a:p>
            <a:r>
              <a:rPr lang="tr-TR" b="1" dirty="0" smtClean="0"/>
              <a:t>ARAŞTIRMA SORULARI</a:t>
            </a:r>
            <a:endParaRPr lang="tr-TR" dirty="0"/>
          </a:p>
        </p:txBody>
      </p:sp>
      <p:sp>
        <p:nvSpPr>
          <p:cNvPr id="3" name="2 İçerik Yer Tutucusu"/>
          <p:cNvSpPr>
            <a:spLocks noGrp="1"/>
          </p:cNvSpPr>
          <p:nvPr>
            <p:ph idx="1"/>
          </p:nvPr>
        </p:nvSpPr>
        <p:spPr>
          <a:xfrm>
            <a:off x="107504" y="1268760"/>
            <a:ext cx="8928992" cy="5328592"/>
          </a:xfrm>
        </p:spPr>
        <p:txBody>
          <a:bodyPr>
            <a:normAutofit/>
          </a:bodyPr>
          <a:lstStyle/>
          <a:p>
            <a:endParaRPr lang="tr-TR" sz="2900" dirty="0" smtClean="0"/>
          </a:p>
          <a:p>
            <a:pPr>
              <a:buNone/>
            </a:pPr>
            <a:r>
              <a:rPr lang="tr-TR" sz="1800" dirty="0" smtClean="0"/>
              <a:t>“Genç tüketicilerin dizi ve filmlerdeki ürün yerleştirmeye karşı tutumları nelerdir?”</a:t>
            </a:r>
          </a:p>
          <a:p>
            <a:endParaRPr lang="tr-TR" sz="1800" dirty="0" smtClean="0"/>
          </a:p>
          <a:p>
            <a:r>
              <a:rPr lang="tr-TR" sz="1800" dirty="0" smtClean="0"/>
              <a:t>1.	Dizi ve filmlerde ürün yerleştirme hakkında genç tüketiciler nasıl hissetmektedir?</a:t>
            </a:r>
          </a:p>
          <a:p>
            <a:r>
              <a:rPr lang="tr-TR" sz="1800" dirty="0" smtClean="0"/>
              <a:t>2.	Dizi ve filmlerde ürün yerleştirme genç tüketicileri nasıl etkilemektedir?</a:t>
            </a:r>
          </a:p>
          <a:p>
            <a:r>
              <a:rPr lang="tr-TR" sz="1800" dirty="0" smtClean="0"/>
              <a:t>3.	Genç tüketiciler dizi ve filmlerde ürün yerleştirmeyi etik olarak nasıl değerlendirmektedir?</a:t>
            </a:r>
          </a:p>
          <a:p>
            <a:r>
              <a:rPr lang="tr-TR" sz="1800" dirty="0" smtClean="0"/>
              <a:t>4.	Genç tüketicilerin satın alma kararı vermesinde dizi ve filmlerde ürün yerleştirmenin rolü nedir?</a:t>
            </a:r>
          </a:p>
          <a:p>
            <a:endParaRPr lang="tr-TR"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404664"/>
            <a:ext cx="9144000" cy="990600"/>
          </a:xfrm>
        </p:spPr>
        <p:txBody>
          <a:bodyPr>
            <a:normAutofit/>
          </a:bodyPr>
          <a:lstStyle/>
          <a:p>
            <a:r>
              <a:rPr lang="tr-TR" b="1" dirty="0" smtClean="0"/>
              <a:t>                 VERİ TOPLAMA YÖNTEMİ</a:t>
            </a:r>
            <a:endParaRPr lang="tr-TR" dirty="0"/>
          </a:p>
        </p:txBody>
      </p:sp>
      <p:sp>
        <p:nvSpPr>
          <p:cNvPr id="3" name="2 İçerik Yer Tutucusu"/>
          <p:cNvSpPr>
            <a:spLocks noGrp="1"/>
          </p:cNvSpPr>
          <p:nvPr>
            <p:ph idx="1"/>
          </p:nvPr>
        </p:nvSpPr>
        <p:spPr>
          <a:xfrm>
            <a:off x="467544" y="1772816"/>
            <a:ext cx="8229600" cy="4853136"/>
          </a:xfrm>
        </p:spPr>
        <p:txBody>
          <a:bodyPr>
            <a:normAutofit fontScale="62500" lnSpcReduction="20000"/>
          </a:bodyPr>
          <a:lstStyle/>
          <a:p>
            <a:r>
              <a:rPr lang="tr-TR" dirty="0" smtClean="0"/>
              <a:t>Derinlemesine görüşme: bir konunun ayrıntılı olarak incelendiği, bir katılımcı ile yüz yüze görüşmeye dayalı kalitatif bir araştırma tekniği</a:t>
            </a:r>
          </a:p>
          <a:p>
            <a:endParaRPr lang="tr-TR" dirty="0" smtClean="0"/>
          </a:p>
          <a:p>
            <a:r>
              <a:rPr lang="tr-TR" dirty="0" smtClean="0"/>
              <a:t>Kişisel konularda bilgi toplama, gizli kalmış anlam ve duygulara ulaşma, gruptan etkilenmeyi (sosyal onaylama, beğenilme kaygısı) en aza indirgeyerek kişisel görüşleri anlama, birden fazla katılımcıyı zaman baskısı nedeniyle aynı toplantıda bir araya getirme zorluğu </a:t>
            </a:r>
          </a:p>
          <a:p>
            <a:endParaRPr lang="tr-TR" dirty="0" smtClean="0"/>
          </a:p>
          <a:p>
            <a:r>
              <a:rPr lang="tr-TR" dirty="0" smtClean="0"/>
              <a:t>Motivasyonlar, inançlar, tutumlar ve hisleri ortaya çıkarma amacı</a:t>
            </a:r>
          </a:p>
          <a:p>
            <a:endParaRPr lang="tr-TR" dirty="0" smtClean="0"/>
          </a:p>
          <a:p>
            <a:r>
              <a:rPr lang="tr-TR" dirty="0" smtClean="0"/>
              <a:t>Ayrıca bazı katılımcılar çok fazla dizi ve film izlediklerinin ortaya çıkmasını istememekte, dolayısıyla gördükleri bazı ayrıntıları grup içinde paylaşmaktan çekinmesi, sosyal kaygıları en aza indirgeme amacı</a:t>
            </a:r>
          </a:p>
          <a:p>
            <a:endParaRPr lang="tr-TR" dirty="0" smtClean="0"/>
          </a:p>
          <a:p>
            <a:r>
              <a:rPr lang="tr-TR" dirty="0" smtClean="0"/>
              <a:t>Derinlemesine görüşme çalışması için bir soru formu oluşturulmuştur. Görüşme soruları oluşturulmadan önce ilgili alan yazın taraması yapılmıştır</a:t>
            </a:r>
          </a:p>
          <a:p>
            <a:endParaRPr lang="tr-TR" dirty="0" smtClean="0"/>
          </a:p>
          <a:p>
            <a:r>
              <a:rPr lang="tr-TR" dirty="0" smtClean="0"/>
              <a:t>Açık uçlu, sohbet tarzı, kısa, karmaşık olmayan sorular</a:t>
            </a:r>
          </a:p>
          <a:p>
            <a:endParaRPr lang="tr-TR" dirty="0" smtClean="0"/>
          </a:p>
          <a:p>
            <a:r>
              <a:rPr lang="tr-TR" dirty="0" smtClean="0"/>
              <a:t>Her bir katılımcı ile 50’şer dakikalık görüşmeler</a:t>
            </a:r>
          </a:p>
          <a:p>
            <a:endParaRPr lang="tr-TR" dirty="0" smtClean="0"/>
          </a:p>
          <a:p>
            <a:pPr>
              <a:buNone/>
            </a:pPr>
            <a:endParaRPr lang="tr-TR" dirty="0" smtClean="0"/>
          </a:p>
        </p:txBody>
      </p:sp>
      <p:pic>
        <p:nvPicPr>
          <p:cNvPr id="22529" name="Picture 1" descr="C:\Users\gizemkose\Desktop\survey.jpg"/>
          <p:cNvPicPr>
            <a:picLocks noChangeAspect="1" noChangeArrowheads="1"/>
          </p:cNvPicPr>
          <p:nvPr/>
        </p:nvPicPr>
        <p:blipFill>
          <a:blip r:embed="rId2" cstate="print"/>
          <a:srcRect/>
          <a:stretch>
            <a:fillRect/>
          </a:stretch>
        </p:blipFill>
        <p:spPr bwMode="auto">
          <a:xfrm>
            <a:off x="7236296" y="476672"/>
            <a:ext cx="1224136" cy="114398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04664"/>
            <a:ext cx="8229600" cy="990600"/>
          </a:xfrm>
        </p:spPr>
        <p:txBody>
          <a:bodyPr/>
          <a:lstStyle/>
          <a:p>
            <a:r>
              <a:rPr lang="tr-TR" b="1" dirty="0" smtClean="0"/>
              <a:t>ÖRNEKLEME SÜRECİ</a:t>
            </a:r>
            <a:endParaRPr lang="tr-TR" b="1" dirty="0"/>
          </a:p>
        </p:txBody>
      </p:sp>
      <p:sp>
        <p:nvSpPr>
          <p:cNvPr id="3" name="2 İçerik Yer Tutucusu"/>
          <p:cNvSpPr>
            <a:spLocks noGrp="1"/>
          </p:cNvSpPr>
          <p:nvPr>
            <p:ph idx="1"/>
          </p:nvPr>
        </p:nvSpPr>
        <p:spPr/>
        <p:txBody>
          <a:bodyPr>
            <a:normAutofit lnSpcReduction="10000"/>
          </a:bodyPr>
          <a:lstStyle/>
          <a:p>
            <a:r>
              <a:rPr lang="tr-TR" dirty="0" smtClean="0"/>
              <a:t>Araştırmanın kapsamını dizi ve film izlerken ürün yerleştirmeye maruz kalan kişiler oluşturmaktadır. Zaman ve maliyet </a:t>
            </a:r>
            <a:r>
              <a:rPr lang="tr-TR" dirty="0" err="1" smtClean="0"/>
              <a:t>kısıtından</a:t>
            </a:r>
            <a:r>
              <a:rPr lang="tr-TR" dirty="0" smtClean="0"/>
              <a:t> dolayı araştırmada on dört derinlemesine görüşme yapılmıştır. </a:t>
            </a:r>
          </a:p>
          <a:p>
            <a:pPr>
              <a:buNone/>
            </a:pPr>
            <a:endParaRPr lang="tr-TR" dirty="0" smtClean="0"/>
          </a:p>
          <a:p>
            <a:r>
              <a:rPr lang="tr-TR" dirty="0" smtClean="0"/>
              <a:t>Günümüzde genç izleyiciler hayat tarzı ve zevkler bakımından gittikçe birbirlerine yakınlaşmaktadır ve dolayısıyla ürün yerleştirmenin önemli hedef kitlelerinden biri haline gelmektedir (</a:t>
            </a:r>
            <a:r>
              <a:rPr lang="tr-TR" dirty="0" err="1" smtClean="0"/>
              <a:t>Srivastava</a:t>
            </a:r>
            <a:r>
              <a:rPr lang="tr-TR" dirty="0" smtClean="0"/>
              <a:t>, 2015). Çalışma kapsamında, bu ölçütleri sağlayan on dört kişi ile derinlemesine görüşme gerçekleştirilmiştir.</a:t>
            </a:r>
          </a:p>
          <a:p>
            <a:endParaRPr lang="tr-TR" dirty="0" smtClean="0"/>
          </a:p>
          <a:p>
            <a:r>
              <a:rPr lang="tr-TR" dirty="0" smtClean="0"/>
              <a:t>22-30 yaş aralığında 7 kadın- 7 erkek</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124744"/>
            <a:ext cx="8229600" cy="4876800"/>
          </a:xfrm>
        </p:spPr>
        <p:txBody>
          <a:bodyPr>
            <a:normAutofit fontScale="92500"/>
          </a:bodyPr>
          <a:lstStyle/>
          <a:p>
            <a:pPr>
              <a:buNone/>
            </a:pPr>
            <a:r>
              <a:rPr lang="tr-TR" dirty="0" smtClean="0"/>
              <a:t>Veri analizi aşamasında grafikler, </a:t>
            </a:r>
            <a:r>
              <a:rPr lang="tr-TR" dirty="0" err="1" smtClean="0"/>
              <a:t>diagramlarla</a:t>
            </a:r>
            <a:r>
              <a:rPr lang="tr-TR" dirty="0" smtClean="0"/>
              <a:t> bulgular resmedilmiştir.</a:t>
            </a:r>
          </a:p>
          <a:p>
            <a:pPr>
              <a:buNone/>
            </a:pPr>
            <a:endParaRPr lang="tr-TR" dirty="0" smtClean="0"/>
          </a:p>
          <a:p>
            <a:pPr>
              <a:buNone/>
            </a:pPr>
            <a:r>
              <a:rPr lang="tr-TR" dirty="0" smtClean="0"/>
              <a:t>İçsel tutarlılık için bulgular kendi aralarında karşılaştırılmıştır.</a:t>
            </a:r>
          </a:p>
          <a:p>
            <a:pPr>
              <a:buNone/>
            </a:pPr>
            <a:endParaRPr lang="tr-TR" dirty="0" smtClean="0"/>
          </a:p>
          <a:p>
            <a:pPr>
              <a:buNone/>
            </a:pPr>
            <a:r>
              <a:rPr lang="tr-TR" dirty="0" smtClean="0"/>
              <a:t>Araştırma dizaynının kapsam ve kısıtları net bir şekilde tanımlanmıştır.</a:t>
            </a:r>
          </a:p>
          <a:p>
            <a:pPr>
              <a:buNone/>
            </a:pPr>
            <a:endParaRPr lang="tr-TR" dirty="0" smtClean="0"/>
          </a:p>
          <a:p>
            <a:pPr>
              <a:buNone/>
            </a:pPr>
            <a:r>
              <a:rPr lang="tr-TR" dirty="0" smtClean="0"/>
              <a:t>Araştırma sürecinin tüm aşamalarında teoriden destek alınmıştır.</a:t>
            </a:r>
          </a:p>
          <a:p>
            <a:pPr>
              <a:buNone/>
            </a:pPr>
            <a:endParaRPr lang="tr-TR" dirty="0" smtClean="0"/>
          </a:p>
          <a:p>
            <a:pPr>
              <a:buNone/>
            </a:pPr>
            <a:r>
              <a:rPr lang="tr-TR" dirty="0" smtClean="0"/>
              <a:t>Gözlemler somut şekilde kaydedilmiştir.</a:t>
            </a:r>
          </a:p>
          <a:p>
            <a:pPr>
              <a:buNone/>
            </a:pPr>
            <a:endParaRPr lang="tr-TR" dirty="0" smtClean="0"/>
          </a:p>
          <a:p>
            <a:pPr>
              <a:buNone/>
            </a:pPr>
            <a:r>
              <a:rPr lang="tr-TR" dirty="0" smtClean="0"/>
              <a:t>Metodoloji ve bulguların tartışılması için birden fazla araştırmacıdan yardım alınmıştır.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8637</TotalTime>
  <Words>1181</Words>
  <Application>Microsoft Office PowerPoint</Application>
  <PresentationFormat>Ekran Gösterisi (4:3)</PresentationFormat>
  <Paragraphs>162</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Clarity</vt:lpstr>
      <vt:lpstr>Slayt 1</vt:lpstr>
      <vt:lpstr>Giriş</vt:lpstr>
      <vt:lpstr>Ürün Yerleştirme</vt:lpstr>
      <vt:lpstr>Ürün Yerleştirme</vt:lpstr>
      <vt:lpstr>                ARAŞTIRMANIN AMACI</vt:lpstr>
      <vt:lpstr>ARAŞTIRMA SORULARI</vt:lpstr>
      <vt:lpstr>                 VERİ TOPLAMA YÖNTEMİ</vt:lpstr>
      <vt:lpstr>ÖRNEKLEME SÜRECİ</vt:lpstr>
      <vt:lpstr>Slayt 9</vt:lpstr>
      <vt:lpstr>Veri Analizi</vt:lpstr>
      <vt:lpstr>Veri Analizi</vt:lpstr>
      <vt:lpstr>Veri Analizi Aşamaları</vt:lpstr>
      <vt:lpstr>Veri Analizi</vt:lpstr>
      <vt:lpstr>Veri Analizi</vt:lpstr>
      <vt:lpstr>Bulgular ve Tartışma</vt:lpstr>
      <vt:lpstr>Bulgular ve Tartışma</vt:lpstr>
      <vt:lpstr>Bulgular ve Tartışma</vt:lpstr>
      <vt:lpstr>Bulgular ve Tartışma</vt:lpstr>
      <vt:lpstr>Bulgular ve Tartışma</vt:lpstr>
      <vt:lpstr>Sonuç ve Öneriler</vt:lpstr>
      <vt:lpstr>Sonuç ve Öneriler</vt:lpstr>
      <vt:lpstr>Sonuç ve Öneriler</vt:lpstr>
      <vt:lpstr>İleriki Çalışmalara Yönelik Öneriler</vt:lpstr>
      <vt:lpstr>Slayt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gizemkose</cp:lastModifiedBy>
  <cp:revision>258</cp:revision>
  <dcterms:created xsi:type="dcterms:W3CDTF">2014-10-31T13:46:22Z</dcterms:created>
  <dcterms:modified xsi:type="dcterms:W3CDTF">2016-10-06T23:15:12Z</dcterms:modified>
</cp:coreProperties>
</file>