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56" r:id="rId2"/>
    <p:sldId id="330" r:id="rId3"/>
    <p:sldId id="311" r:id="rId4"/>
    <p:sldId id="331" r:id="rId5"/>
    <p:sldId id="316" r:id="rId6"/>
    <p:sldId id="353" r:id="rId7"/>
    <p:sldId id="323" r:id="rId8"/>
    <p:sldId id="317" r:id="rId9"/>
    <p:sldId id="318" r:id="rId10"/>
    <p:sldId id="332" r:id="rId11"/>
    <p:sldId id="319" r:id="rId12"/>
    <p:sldId id="320" r:id="rId13"/>
    <p:sldId id="321" r:id="rId14"/>
    <p:sldId id="322" r:id="rId15"/>
    <p:sldId id="289" r:id="rId16"/>
    <p:sldId id="335" r:id="rId17"/>
    <p:sldId id="290" r:id="rId18"/>
    <p:sldId id="352" r:id="rId19"/>
    <p:sldId id="337" r:id="rId20"/>
    <p:sldId id="260" r:id="rId21"/>
    <p:sldId id="338" r:id="rId22"/>
    <p:sldId id="273" r:id="rId23"/>
    <p:sldId id="281" r:id="rId24"/>
    <p:sldId id="340" r:id="rId25"/>
    <p:sldId id="341" r:id="rId26"/>
    <p:sldId id="342" r:id="rId27"/>
    <p:sldId id="282" r:id="rId28"/>
    <p:sldId id="344" r:id="rId29"/>
    <p:sldId id="325" r:id="rId30"/>
    <p:sldId id="324" r:id="rId31"/>
    <p:sldId id="345" r:id="rId32"/>
    <p:sldId id="326" r:id="rId33"/>
    <p:sldId id="285" r:id="rId34"/>
    <p:sldId id="346" r:id="rId35"/>
    <p:sldId id="348" r:id="rId36"/>
    <p:sldId id="349" r:id="rId37"/>
    <p:sldId id="351" r:id="rId38"/>
    <p:sldId id="350" r:id="rId39"/>
    <p:sldId id="287"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506C99"/>
    <a:srgbClr val="7E0101"/>
    <a:srgbClr val="1B368E"/>
    <a:srgbClr val="2142A7"/>
    <a:srgbClr val="6E0101"/>
    <a:srgbClr val="290000"/>
    <a:srgbClr val="0709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41"/>
    <p:restoredTop sz="74256" autoAdjust="0"/>
  </p:normalViewPr>
  <p:slideViewPr>
    <p:cSldViewPr snapToGrid="0" snapToObjects="1">
      <p:cViewPr>
        <p:scale>
          <a:sx n="75" d="100"/>
          <a:sy n="75" d="100"/>
        </p:scale>
        <p:origin x="-1408"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pPr>
            <a:spcAft>
              <a:spcPts val="0"/>
            </a:spcAft>
          </a:pPr>
          <a:r>
            <a:rPr lang="tr-TR" sz="1700" noProof="0" dirty="0" smtClean="0"/>
            <a:t>Kuramsal </a:t>
          </a:r>
        </a:p>
        <a:p>
          <a:pPr>
            <a:spcAft>
              <a:spcPts val="0"/>
            </a:spcAft>
          </a:pPr>
          <a:r>
            <a:rPr lang="tr-TR" sz="1700" noProof="0" dirty="0" smtClean="0"/>
            <a:t>Çerçeve</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5C1337C3-C4A0-1F44-B004-95CC5803D0E2}">
      <dgm:prSet phldrT="[Text]" custT="1"/>
      <dgm:spPr/>
      <dgm:t>
        <a:bodyPr/>
        <a:lstStyle/>
        <a:p>
          <a:r>
            <a:rPr lang="tr-TR" sz="1700" noProof="0" dirty="0" smtClean="0"/>
            <a:t>Metot</a:t>
          </a:r>
          <a:endParaRPr lang="tr-TR" sz="1700" noProof="0" dirty="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dgm:t>
        <a:bodyPr/>
        <a:lstStyle/>
        <a:p>
          <a:r>
            <a:rPr lang="tr-TR" sz="1700" noProof="0" smtClean="0"/>
            <a:t>Bulgular</a:t>
          </a:r>
          <a:endParaRPr lang="tr-TR" sz="1700"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55295554-9853-BA4C-BCEE-733174962CAF}">
      <dgm:prSet phldrT="[Text]"/>
      <dgm:spPr/>
      <dgm:t>
        <a:bodyPr/>
        <a:lstStyle/>
        <a:p>
          <a:r>
            <a:rPr lang="tr-TR" noProof="0" dirty="0" smtClean="0"/>
            <a:t>Araştırma Soruları</a:t>
          </a:r>
          <a:endParaRPr lang="tr-TR" noProof="0" dirty="0"/>
        </a:p>
      </dgm:t>
    </dgm:pt>
    <dgm:pt modelId="{1A6956A4-7DB0-0A41-8B21-0A535704EC17}" type="parTrans" cxnId="{380938EE-6FDA-B048-994E-7E855448D226}">
      <dgm:prSet/>
      <dgm:spPr/>
      <dgm:t>
        <a:bodyPr/>
        <a:lstStyle/>
        <a:p>
          <a:endParaRPr lang="en-US"/>
        </a:p>
      </dgm:t>
    </dgm:pt>
    <dgm:pt modelId="{C1E06D8D-18E9-6D48-9EAE-6B739E9AB703}" type="sibTrans" cxnId="{380938EE-6FDA-B048-994E-7E855448D226}">
      <dgm:prSet/>
      <dgm:spPr/>
      <dgm:t>
        <a:bodyPr/>
        <a:lstStyle/>
        <a:p>
          <a:endParaRPr lang="en-US"/>
        </a:p>
      </dgm:t>
    </dgm:pt>
    <dgm:pt modelId="{38750327-0438-314E-BA1F-42951D5F57E0}">
      <dgm:prSet phldrT="[Text]" custT="1"/>
      <dgm:spPr>
        <a:solidFill>
          <a:srgbClr val="6E0101"/>
        </a:solidFill>
      </dgm:spPr>
      <dgm:t>
        <a:bodyPr/>
        <a:lstStyle/>
        <a:p>
          <a:r>
            <a:rPr lang="tr-TR" sz="2000" b="1" noProof="0" dirty="0" smtClean="0"/>
            <a:t>Motivasyon</a:t>
          </a:r>
          <a:endParaRPr lang="tr-TR" sz="2000" b="1" noProof="0" dirty="0"/>
        </a:p>
      </dgm:t>
    </dgm:pt>
    <dgm:pt modelId="{1CBEEC34-F2CD-2F47-9BBA-AE410E4CF7AF}" type="sibTrans" cxnId="{26ACC0D2-588F-8F40-BE16-94A0892F932D}">
      <dgm:prSet/>
      <dgm:spPr/>
      <dgm:t>
        <a:bodyPr/>
        <a:lstStyle/>
        <a:p>
          <a:endParaRPr lang="tr-TR" sz="1700" noProof="0"/>
        </a:p>
      </dgm:t>
    </dgm:pt>
    <dgm:pt modelId="{0E92EC91-1387-D348-8F8A-14E088A8F63F}" type="parTrans" cxnId="{26ACC0D2-588F-8F40-BE16-94A0892F932D}">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D2102674-308E-DD4C-BDCB-21958B0E4D07}" type="pres">
      <dgm:prSet presAssocID="{38750327-0438-314E-BA1F-42951D5F57E0}" presName="parTxOnly" presStyleLbl="node1" presStyleIdx="0"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95FE86F2-8016-2148-AB85-55A271FA3433}" type="pres">
      <dgm:prSet presAssocID="{802B9545-2E50-6043-BCD5-4CE16763689E}" presName="parTxOnly" presStyleLbl="node1" presStyleIdx="1"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4A188D10-28F0-3841-B80F-9B7BA976380A}" type="pres">
      <dgm:prSet presAssocID="{55295554-9853-BA4C-BCEE-733174962CAF}" presName="parTxOnly" presStyleLbl="node1" presStyleIdx="2" presStyleCnt="6">
        <dgm:presLayoutVars>
          <dgm:bulletEnabled val="1"/>
        </dgm:presLayoutVars>
      </dgm:prSet>
      <dgm:spPr/>
      <dgm:t>
        <a:bodyPr/>
        <a:lstStyle/>
        <a:p>
          <a:endParaRPr lang="en-US"/>
        </a:p>
      </dgm:t>
    </dgm:pt>
    <dgm:pt modelId="{30CA5E77-8419-C54F-B2B4-06CF2BD704E3}" type="pres">
      <dgm:prSet presAssocID="{C1E06D8D-18E9-6D48-9EAE-6B739E9AB703}"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009923A5-F821-544B-91E6-117F8F69177B}" type="presOf" srcId="{5C1337C3-C4A0-1F44-B004-95CC5803D0E2}" destId="{D0437609-A5CF-C44F-BD50-2BEF9EEF8D77}"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58016A31-60AB-DB4A-82B5-2EA315BE82D0}" type="presOf" srcId="{802B9545-2E50-6043-BCD5-4CE16763689E}" destId="{95FE86F2-8016-2148-AB85-55A271FA3433}" srcOrd="0" destOrd="0" presId="urn:microsoft.com/office/officeart/2005/8/layout/hChevron3"/>
    <dgm:cxn modelId="{4D6EB5D4-B85B-6349-86EA-6A1212113840}" type="presOf" srcId="{8448ACC3-2816-8E48-8D2E-9C47A05EBE73}" destId="{11DD89CE-4A32-8747-83D9-B773A94565F3}" srcOrd="0" destOrd="0" presId="urn:microsoft.com/office/officeart/2005/8/layout/hChevron3"/>
    <dgm:cxn modelId="{DCC36341-5868-0B4C-9712-D93326DABEEE}" srcId="{32DC842F-8A0C-CC43-90E8-9E17265E60D1}" destId="{802B9545-2E50-6043-BCD5-4CE16763689E}" srcOrd="1" destOrd="0" parTransId="{CAC53628-1C64-924D-962A-4B62CC4DC056}" sibTransId="{4E9D2A72-1488-DC44-914E-726993C66A59}"/>
    <dgm:cxn modelId="{380938EE-6FDA-B048-994E-7E855448D226}" srcId="{32DC842F-8A0C-CC43-90E8-9E17265E60D1}" destId="{55295554-9853-BA4C-BCEE-733174962CAF}" srcOrd="2" destOrd="0" parTransId="{1A6956A4-7DB0-0A41-8B21-0A535704EC17}" sibTransId="{C1E06D8D-18E9-6D48-9EAE-6B739E9AB703}"/>
    <dgm:cxn modelId="{24943C8F-48E3-8440-AFCB-5FCA27E1F618}" type="presOf" srcId="{55295554-9853-BA4C-BCEE-733174962CAF}" destId="{4A188D10-28F0-3841-B80F-9B7BA976380A}" srcOrd="0" destOrd="0" presId="urn:microsoft.com/office/officeart/2005/8/layout/hChevron3"/>
    <dgm:cxn modelId="{26ACC0D2-588F-8F40-BE16-94A0892F932D}" srcId="{32DC842F-8A0C-CC43-90E8-9E17265E60D1}" destId="{38750327-0438-314E-BA1F-42951D5F57E0}" srcOrd="0" destOrd="0" parTransId="{0E92EC91-1387-D348-8F8A-14E088A8F63F}" sibTransId="{1CBEEC34-F2CD-2F47-9BBA-AE410E4CF7AF}"/>
    <dgm:cxn modelId="{78A25D47-BD01-E245-A53E-4163D2B173EB}" type="presOf" srcId="{32DC842F-8A0C-CC43-90E8-9E17265E60D1}" destId="{7B1681F5-8DF7-BF44-89D0-7AB8CB713AAB}" srcOrd="0" destOrd="0" presId="urn:microsoft.com/office/officeart/2005/8/layout/hChevron3"/>
    <dgm:cxn modelId="{397F3BC2-6FD7-104F-BE7D-28072CB3E9CE}" type="presOf" srcId="{F8428933-4DE5-AC47-894D-50B33987C09B}" destId="{5DFB4D1F-1288-5949-8A1D-AB7EAB3EBCB0}" srcOrd="0" destOrd="0" presId="urn:microsoft.com/office/officeart/2005/8/layout/hChevron3"/>
    <dgm:cxn modelId="{7E5989DD-B958-6D4B-BD7B-E9D90577A8E7}" type="presOf" srcId="{38750327-0438-314E-BA1F-42951D5F57E0}" destId="{D2102674-308E-DD4C-BDCB-21958B0E4D0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5F9667CC-F508-9B43-A1F2-DB6360549CD1}" srcId="{32DC842F-8A0C-CC43-90E8-9E17265E60D1}" destId="{F8428933-4DE5-AC47-894D-50B33987C09B}" srcOrd="5" destOrd="0" parTransId="{38011494-B91C-9840-9B0F-E5EABAE6F0AA}" sibTransId="{67EB1828-642A-FF41-A3E9-6102E0F19DD8}"/>
    <dgm:cxn modelId="{C31D2CEA-E1E8-6149-B08A-B018DF42560D}" type="presParOf" srcId="{7B1681F5-8DF7-BF44-89D0-7AB8CB713AAB}" destId="{D2102674-308E-DD4C-BDCB-21958B0E4D07}" srcOrd="0" destOrd="0" presId="urn:microsoft.com/office/officeart/2005/8/layout/hChevron3"/>
    <dgm:cxn modelId="{090ACFFB-7FC0-9B44-A05A-586A7CAAD01F}" type="presParOf" srcId="{7B1681F5-8DF7-BF44-89D0-7AB8CB713AAB}" destId="{863C5D07-4C60-F541-B629-BC2B2474CD42}" srcOrd="1" destOrd="0" presId="urn:microsoft.com/office/officeart/2005/8/layout/hChevron3"/>
    <dgm:cxn modelId="{A3C62652-E172-C849-B824-01634B239241}" type="presParOf" srcId="{7B1681F5-8DF7-BF44-89D0-7AB8CB713AAB}" destId="{95FE86F2-8016-2148-AB85-55A271FA3433}" srcOrd="2" destOrd="0" presId="urn:microsoft.com/office/officeart/2005/8/layout/hChevron3"/>
    <dgm:cxn modelId="{8BA569F9-DA6E-5B42-8D46-6F78F228B525}" type="presParOf" srcId="{7B1681F5-8DF7-BF44-89D0-7AB8CB713AAB}" destId="{48055E06-77FB-F34F-AADF-D9671F838EA8}" srcOrd="3" destOrd="0" presId="urn:microsoft.com/office/officeart/2005/8/layout/hChevron3"/>
    <dgm:cxn modelId="{F5C6D97C-C93E-A64D-92FD-C93445337CFE}" type="presParOf" srcId="{7B1681F5-8DF7-BF44-89D0-7AB8CB713AAB}" destId="{4A188D10-28F0-3841-B80F-9B7BA976380A}" srcOrd="4" destOrd="0" presId="urn:microsoft.com/office/officeart/2005/8/layout/hChevron3"/>
    <dgm:cxn modelId="{E49FABA0-294A-2547-BD4F-FA33FC423119}" type="presParOf" srcId="{7B1681F5-8DF7-BF44-89D0-7AB8CB713AAB}" destId="{30CA5E77-8419-C54F-B2B4-06CF2BD704E3}" srcOrd="5" destOrd="0" presId="urn:microsoft.com/office/officeart/2005/8/layout/hChevron3"/>
    <dgm:cxn modelId="{795285A5-A811-5F4B-AF5C-14A69284BB06}" type="presParOf" srcId="{7B1681F5-8DF7-BF44-89D0-7AB8CB713AAB}" destId="{D0437609-A5CF-C44F-BD50-2BEF9EEF8D77}" srcOrd="6" destOrd="0" presId="urn:microsoft.com/office/officeart/2005/8/layout/hChevron3"/>
    <dgm:cxn modelId="{CDC61B98-CF82-2447-AEE0-A5ED6E448540}" type="presParOf" srcId="{7B1681F5-8DF7-BF44-89D0-7AB8CB713AAB}" destId="{26668B23-AF28-0145-990E-5FC1DBD4FEFE}" srcOrd="7" destOrd="0" presId="urn:microsoft.com/office/officeart/2005/8/layout/hChevron3"/>
    <dgm:cxn modelId="{6694C59C-893E-5143-A67C-AF94E1367692}" type="presParOf" srcId="{7B1681F5-8DF7-BF44-89D0-7AB8CB713AAB}" destId="{11DD89CE-4A32-8747-83D9-B773A94565F3}" srcOrd="8" destOrd="0" presId="urn:microsoft.com/office/officeart/2005/8/layout/hChevron3"/>
    <dgm:cxn modelId="{3A9B7D99-2589-F24F-9496-197CA139C078}" type="presParOf" srcId="{7B1681F5-8DF7-BF44-89D0-7AB8CB713AAB}" destId="{2A3C8976-2470-8446-A7AE-48A01C540793}" srcOrd="9" destOrd="0" presId="urn:microsoft.com/office/officeart/2005/8/layout/hChevron3"/>
    <dgm:cxn modelId="{7E080A68-2896-D94F-B418-42D9898EA40A}"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3A27EF63-D47E-494D-A1D6-160F7FC3C043}" type="presOf" srcId="{F8428933-4DE5-AC47-894D-50B33987C09B}" destId="{5DFB4D1F-1288-5949-8A1D-AB7EAB3EBCB0}"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D75178E0-09F6-9A4E-8052-088856D3F0C5}" type="presOf" srcId="{8448ACC3-2816-8E48-8D2E-9C47A05EBE73}" destId="{11DD89CE-4A32-8747-83D9-B773A94565F3}"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A20FA74E-08BE-1742-B432-0CD12DC96309}" type="presOf" srcId="{38750327-0438-314E-BA1F-42951D5F57E0}" destId="{D2102674-308E-DD4C-BDCB-21958B0E4D07}"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3A483D9F-1A41-DB4F-80D3-3DBF20992CD6}" srcId="{32DC842F-8A0C-CC43-90E8-9E17265E60D1}" destId="{5C1337C3-C4A0-1F44-B004-95CC5803D0E2}" srcOrd="3" destOrd="0" parTransId="{B0CE2FBC-BB53-DE40-B0F5-138F0E0E8039}" sibTransId="{D1AABBEF-FE58-2B44-8BA7-361A746A5C48}"/>
    <dgm:cxn modelId="{F4E59C8A-22C1-CA43-ABE3-1A44074AF130}" type="presOf" srcId="{802B9545-2E50-6043-BCD5-4CE16763689E}" destId="{95FE86F2-8016-2148-AB85-55A271FA3433}" srcOrd="0" destOrd="0" presId="urn:microsoft.com/office/officeart/2005/8/layout/hChevron3"/>
    <dgm:cxn modelId="{AE380104-ACA6-8A47-921F-58CE90C597BF}" type="presOf" srcId="{5C1337C3-C4A0-1F44-B004-95CC5803D0E2}" destId="{D0437609-A5CF-C44F-BD50-2BEF9EEF8D77}"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72999D09-193E-9D46-891B-AAE1D6E0E120}" type="presOf" srcId="{AE6C4896-98E1-2B41-A88A-02A2DEF2BD76}" destId="{F466D9A7-923C-4B4C-B467-098917114998}" srcOrd="0" destOrd="0" presId="urn:microsoft.com/office/officeart/2005/8/layout/hChevron3"/>
    <dgm:cxn modelId="{31F6B2C0-431D-2344-A699-B8CAD02622F2}" type="presOf" srcId="{32DC842F-8A0C-CC43-90E8-9E17265E60D1}" destId="{7B1681F5-8DF7-BF44-89D0-7AB8CB713AAB}" srcOrd="0" destOrd="0" presId="urn:microsoft.com/office/officeart/2005/8/layout/hChevron3"/>
    <dgm:cxn modelId="{6FAF1AB5-A923-1F41-BC20-5C983D8552E8}" type="presParOf" srcId="{7B1681F5-8DF7-BF44-89D0-7AB8CB713AAB}" destId="{95FE86F2-8016-2148-AB85-55A271FA3433}" srcOrd="0" destOrd="0" presId="urn:microsoft.com/office/officeart/2005/8/layout/hChevron3"/>
    <dgm:cxn modelId="{E04F41AA-E969-5445-93CD-1CBC13DA71A8}" type="presParOf" srcId="{7B1681F5-8DF7-BF44-89D0-7AB8CB713AAB}" destId="{48055E06-77FB-F34F-AADF-D9671F838EA8}" srcOrd="1" destOrd="0" presId="urn:microsoft.com/office/officeart/2005/8/layout/hChevron3"/>
    <dgm:cxn modelId="{D83C1CFF-2CF4-EF4B-B451-6AA20E7E3F2F}" type="presParOf" srcId="{7B1681F5-8DF7-BF44-89D0-7AB8CB713AAB}" destId="{D2102674-308E-DD4C-BDCB-21958B0E4D07}" srcOrd="2" destOrd="0" presId="urn:microsoft.com/office/officeart/2005/8/layout/hChevron3"/>
    <dgm:cxn modelId="{2129EC8E-2BB4-284C-8C6A-F183A8D758EA}" type="presParOf" srcId="{7B1681F5-8DF7-BF44-89D0-7AB8CB713AAB}" destId="{863C5D07-4C60-F541-B629-BC2B2474CD42}" srcOrd="3" destOrd="0" presId="urn:microsoft.com/office/officeart/2005/8/layout/hChevron3"/>
    <dgm:cxn modelId="{CF282D0E-A1D2-6C47-BE62-5729AA5CB13C}" type="presParOf" srcId="{7B1681F5-8DF7-BF44-89D0-7AB8CB713AAB}" destId="{F466D9A7-923C-4B4C-B467-098917114998}" srcOrd="4" destOrd="0" presId="urn:microsoft.com/office/officeart/2005/8/layout/hChevron3"/>
    <dgm:cxn modelId="{4D77CCED-A31F-3D4C-9044-A2CE8ED75365}" type="presParOf" srcId="{7B1681F5-8DF7-BF44-89D0-7AB8CB713AAB}" destId="{BA3CC120-CA21-B24B-8608-FE041C8ADD10}" srcOrd="5" destOrd="0" presId="urn:microsoft.com/office/officeart/2005/8/layout/hChevron3"/>
    <dgm:cxn modelId="{EF13276C-D3A4-004D-8A8A-CA989377615C}" type="presParOf" srcId="{7B1681F5-8DF7-BF44-89D0-7AB8CB713AAB}" destId="{D0437609-A5CF-C44F-BD50-2BEF9EEF8D77}" srcOrd="6" destOrd="0" presId="urn:microsoft.com/office/officeart/2005/8/layout/hChevron3"/>
    <dgm:cxn modelId="{DBA44133-BC1F-444C-9123-A21524B3E9AF}" type="presParOf" srcId="{7B1681F5-8DF7-BF44-89D0-7AB8CB713AAB}" destId="{26668B23-AF28-0145-990E-5FC1DBD4FEFE}" srcOrd="7" destOrd="0" presId="urn:microsoft.com/office/officeart/2005/8/layout/hChevron3"/>
    <dgm:cxn modelId="{D36CC359-CC1C-D046-B24E-1A9E38FB804B}" type="presParOf" srcId="{7B1681F5-8DF7-BF44-89D0-7AB8CB713AAB}" destId="{11DD89CE-4A32-8747-83D9-B773A94565F3}" srcOrd="8" destOrd="0" presId="urn:microsoft.com/office/officeart/2005/8/layout/hChevron3"/>
    <dgm:cxn modelId="{5D214734-D1B0-3A46-B9DC-205AD48147E6}" type="presParOf" srcId="{7B1681F5-8DF7-BF44-89D0-7AB8CB713AAB}" destId="{2A3C8976-2470-8446-A7AE-48A01C540793}" srcOrd="9" destOrd="0" presId="urn:microsoft.com/office/officeart/2005/8/layout/hChevron3"/>
    <dgm:cxn modelId="{A4EF7FC6-32A0-A441-8208-44CDB3E7BE9A}"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A3413ABC-A688-8448-8D3E-34C56B247BD8}" srcId="{32DC842F-8A0C-CC43-90E8-9E17265E60D1}" destId="{8448ACC3-2816-8E48-8D2E-9C47A05EBE73}" srcOrd="4" destOrd="0" parTransId="{0AEF8DFC-DA6D-3647-BE97-228409083646}" sibTransId="{66ACD9D8-C185-E74B-AFDF-DE892B0B5E4D}"/>
    <dgm:cxn modelId="{A9207764-9C80-E241-84D5-66FE7488085E}" type="presOf" srcId="{5C1337C3-C4A0-1F44-B004-95CC5803D0E2}" destId="{D0437609-A5CF-C44F-BD50-2BEF9EEF8D77}" srcOrd="0" destOrd="0" presId="urn:microsoft.com/office/officeart/2005/8/layout/hChevron3"/>
    <dgm:cxn modelId="{FFE25AB8-4F20-D448-A758-C0EE0EE0FE0B}" type="presOf" srcId="{38750327-0438-314E-BA1F-42951D5F57E0}" destId="{D2102674-308E-DD4C-BDCB-21958B0E4D07}" srcOrd="0" destOrd="0" presId="urn:microsoft.com/office/officeart/2005/8/layout/hChevron3"/>
    <dgm:cxn modelId="{1C313FA4-9191-AD49-BFDC-132BDA992AF5}" type="presOf" srcId="{AE6C4896-98E1-2B41-A88A-02A2DEF2BD76}" destId="{F466D9A7-923C-4B4C-B467-098917114998}"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BD1377A6-061B-D346-A0E8-FA50C91EAE39}" type="presOf" srcId="{32DC842F-8A0C-CC43-90E8-9E17265E60D1}" destId="{7B1681F5-8DF7-BF44-89D0-7AB8CB713AAB}"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6C279139-2001-7E4E-ACE9-6641C3C83F06}" type="presOf" srcId="{F8428933-4DE5-AC47-894D-50B33987C09B}" destId="{5DFB4D1F-1288-5949-8A1D-AB7EAB3EBCB0}"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E8EF8A2C-6ECC-1943-84D9-DEE514CA6203}" type="presOf" srcId="{8448ACC3-2816-8E48-8D2E-9C47A05EBE73}" destId="{11DD89CE-4A32-8747-83D9-B773A94565F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5F9667CC-F508-9B43-A1F2-DB6360549CD1}" srcId="{32DC842F-8A0C-CC43-90E8-9E17265E60D1}" destId="{F8428933-4DE5-AC47-894D-50B33987C09B}" srcOrd="5" destOrd="0" parTransId="{38011494-B91C-9840-9B0F-E5EABAE6F0AA}" sibTransId="{67EB1828-642A-FF41-A3E9-6102E0F19DD8}"/>
    <dgm:cxn modelId="{D293E418-7B25-964D-BB02-BED6E53C28CE}" type="presOf" srcId="{802B9545-2E50-6043-BCD5-4CE16763689E}" destId="{95FE86F2-8016-2148-AB85-55A271FA3433}" srcOrd="0" destOrd="0" presId="urn:microsoft.com/office/officeart/2005/8/layout/hChevron3"/>
    <dgm:cxn modelId="{AC99A262-B89E-314C-8D1C-952CACB08D2E}" type="presParOf" srcId="{7B1681F5-8DF7-BF44-89D0-7AB8CB713AAB}" destId="{95FE86F2-8016-2148-AB85-55A271FA3433}" srcOrd="0" destOrd="0" presId="urn:microsoft.com/office/officeart/2005/8/layout/hChevron3"/>
    <dgm:cxn modelId="{E835DD2F-522D-0F40-B214-E684C9CBF737}" type="presParOf" srcId="{7B1681F5-8DF7-BF44-89D0-7AB8CB713AAB}" destId="{48055E06-77FB-F34F-AADF-D9671F838EA8}" srcOrd="1" destOrd="0" presId="urn:microsoft.com/office/officeart/2005/8/layout/hChevron3"/>
    <dgm:cxn modelId="{9BFEF2D4-3EEC-2242-A016-120F644EBC5D}" type="presParOf" srcId="{7B1681F5-8DF7-BF44-89D0-7AB8CB713AAB}" destId="{D2102674-308E-DD4C-BDCB-21958B0E4D07}" srcOrd="2" destOrd="0" presId="urn:microsoft.com/office/officeart/2005/8/layout/hChevron3"/>
    <dgm:cxn modelId="{71789947-C373-9A49-807E-8FD19941EBE1}" type="presParOf" srcId="{7B1681F5-8DF7-BF44-89D0-7AB8CB713AAB}" destId="{863C5D07-4C60-F541-B629-BC2B2474CD42}" srcOrd="3" destOrd="0" presId="urn:microsoft.com/office/officeart/2005/8/layout/hChevron3"/>
    <dgm:cxn modelId="{387D747B-3AD0-CB42-825C-9C28F5F06907}" type="presParOf" srcId="{7B1681F5-8DF7-BF44-89D0-7AB8CB713AAB}" destId="{F466D9A7-923C-4B4C-B467-098917114998}" srcOrd="4" destOrd="0" presId="urn:microsoft.com/office/officeart/2005/8/layout/hChevron3"/>
    <dgm:cxn modelId="{478B6A43-D54C-E049-B94C-E178BA8540E1}" type="presParOf" srcId="{7B1681F5-8DF7-BF44-89D0-7AB8CB713AAB}" destId="{BA3CC120-CA21-B24B-8608-FE041C8ADD10}" srcOrd="5" destOrd="0" presId="urn:microsoft.com/office/officeart/2005/8/layout/hChevron3"/>
    <dgm:cxn modelId="{861E7D5C-9B94-764E-BA96-D10E787C6394}" type="presParOf" srcId="{7B1681F5-8DF7-BF44-89D0-7AB8CB713AAB}" destId="{D0437609-A5CF-C44F-BD50-2BEF9EEF8D77}" srcOrd="6" destOrd="0" presId="urn:microsoft.com/office/officeart/2005/8/layout/hChevron3"/>
    <dgm:cxn modelId="{FD6D879A-7969-F046-B3A3-0AD406C86708}" type="presParOf" srcId="{7B1681F5-8DF7-BF44-89D0-7AB8CB713AAB}" destId="{26668B23-AF28-0145-990E-5FC1DBD4FEFE}" srcOrd="7" destOrd="0" presId="urn:microsoft.com/office/officeart/2005/8/layout/hChevron3"/>
    <dgm:cxn modelId="{055DE729-C899-BB47-9820-10D6C1989CD4}" type="presParOf" srcId="{7B1681F5-8DF7-BF44-89D0-7AB8CB713AAB}" destId="{11DD89CE-4A32-8747-83D9-B773A94565F3}" srcOrd="8" destOrd="0" presId="urn:microsoft.com/office/officeart/2005/8/layout/hChevron3"/>
    <dgm:cxn modelId="{D66D4915-EBD9-3B43-9F29-05882C821F17}" type="presParOf" srcId="{7B1681F5-8DF7-BF44-89D0-7AB8CB713AAB}" destId="{2A3C8976-2470-8446-A7AE-48A01C540793}" srcOrd="9" destOrd="0" presId="urn:microsoft.com/office/officeart/2005/8/layout/hChevron3"/>
    <dgm:cxn modelId="{C5B8FDE3-A176-4A40-9BD6-E13D7BDE4324}"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FEC3FA4E-8446-D143-ABAA-F40656A00841}" type="presOf" srcId="{8448ACC3-2816-8E48-8D2E-9C47A05EBE73}" destId="{11DD89CE-4A32-8747-83D9-B773A94565F3}"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A3413ABC-A688-8448-8D3E-34C56B247BD8}" srcId="{32DC842F-8A0C-CC43-90E8-9E17265E60D1}" destId="{8448ACC3-2816-8E48-8D2E-9C47A05EBE73}" srcOrd="4" destOrd="0" parTransId="{0AEF8DFC-DA6D-3647-BE97-228409083646}" sibTransId="{66ACD9D8-C185-E74B-AFDF-DE892B0B5E4D}"/>
    <dgm:cxn modelId="{E02688A7-0D33-9B45-9536-1F9B981F89E6}" type="presOf" srcId="{F8428933-4DE5-AC47-894D-50B33987C09B}" destId="{5DFB4D1F-1288-5949-8A1D-AB7EAB3EBCB0}"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5FAA48C8-5348-E246-A399-54CA0F767DC1}" type="presOf" srcId="{802B9545-2E50-6043-BCD5-4CE16763689E}" destId="{95FE86F2-8016-2148-AB85-55A271FA3433}" srcOrd="0" destOrd="0" presId="urn:microsoft.com/office/officeart/2005/8/layout/hChevron3"/>
    <dgm:cxn modelId="{3A5889C0-D97E-3A4D-B785-C43FED3E8612}" type="presOf" srcId="{38750327-0438-314E-BA1F-42951D5F57E0}" destId="{D2102674-308E-DD4C-BDCB-21958B0E4D07}" srcOrd="0" destOrd="0" presId="urn:microsoft.com/office/officeart/2005/8/layout/hChevron3"/>
    <dgm:cxn modelId="{26B31FC1-BC67-2E4A-8E56-71581A583EF8}" type="presOf" srcId="{AE6C4896-98E1-2B41-A88A-02A2DEF2BD76}" destId="{F466D9A7-923C-4B4C-B467-098917114998}"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1" destOrd="0" parTransId="{0E92EC91-1387-D348-8F8A-14E088A8F63F}" sibTransId="{1CBEEC34-F2CD-2F47-9BBA-AE410E4CF7AF}"/>
    <dgm:cxn modelId="{63C829F1-91E7-3C4B-9D3C-9CE3E13876B5}" type="presOf" srcId="{5C1337C3-C4A0-1F44-B004-95CC5803D0E2}" destId="{D0437609-A5CF-C44F-BD50-2BEF9EEF8D77}" srcOrd="0" destOrd="0" presId="urn:microsoft.com/office/officeart/2005/8/layout/hChevron3"/>
    <dgm:cxn modelId="{1BE65BA1-34DA-C445-9A46-14CD7A253E83}" type="presOf" srcId="{32DC842F-8A0C-CC43-90E8-9E17265E60D1}" destId="{7B1681F5-8DF7-BF44-89D0-7AB8CB713AAB}" srcOrd="0" destOrd="0" presId="urn:microsoft.com/office/officeart/2005/8/layout/hChevron3"/>
    <dgm:cxn modelId="{4A9C5FC2-54FA-7A45-B47E-346741BBBED8}" type="presParOf" srcId="{7B1681F5-8DF7-BF44-89D0-7AB8CB713AAB}" destId="{95FE86F2-8016-2148-AB85-55A271FA3433}" srcOrd="0" destOrd="0" presId="urn:microsoft.com/office/officeart/2005/8/layout/hChevron3"/>
    <dgm:cxn modelId="{EE566590-124C-2741-916E-5FCDA46A0FD0}" type="presParOf" srcId="{7B1681F5-8DF7-BF44-89D0-7AB8CB713AAB}" destId="{48055E06-77FB-F34F-AADF-D9671F838EA8}" srcOrd="1" destOrd="0" presId="urn:microsoft.com/office/officeart/2005/8/layout/hChevron3"/>
    <dgm:cxn modelId="{142A53D8-F0A1-CA4E-A7B3-348738B54B3C}" type="presParOf" srcId="{7B1681F5-8DF7-BF44-89D0-7AB8CB713AAB}" destId="{D2102674-308E-DD4C-BDCB-21958B0E4D07}" srcOrd="2" destOrd="0" presId="urn:microsoft.com/office/officeart/2005/8/layout/hChevron3"/>
    <dgm:cxn modelId="{B57CF52A-4987-4B4B-AD2D-ABA91C9ED44B}" type="presParOf" srcId="{7B1681F5-8DF7-BF44-89D0-7AB8CB713AAB}" destId="{863C5D07-4C60-F541-B629-BC2B2474CD42}" srcOrd="3" destOrd="0" presId="urn:microsoft.com/office/officeart/2005/8/layout/hChevron3"/>
    <dgm:cxn modelId="{E67B845A-497F-7044-91B7-C0B900CE500A}" type="presParOf" srcId="{7B1681F5-8DF7-BF44-89D0-7AB8CB713AAB}" destId="{F466D9A7-923C-4B4C-B467-098917114998}" srcOrd="4" destOrd="0" presId="urn:microsoft.com/office/officeart/2005/8/layout/hChevron3"/>
    <dgm:cxn modelId="{E38841F4-46DE-4043-95C1-9F75FEA1A436}" type="presParOf" srcId="{7B1681F5-8DF7-BF44-89D0-7AB8CB713AAB}" destId="{BA3CC120-CA21-B24B-8608-FE041C8ADD10}" srcOrd="5" destOrd="0" presId="urn:microsoft.com/office/officeart/2005/8/layout/hChevron3"/>
    <dgm:cxn modelId="{22E20380-7858-F44A-8F52-3621F04DD0E6}" type="presParOf" srcId="{7B1681F5-8DF7-BF44-89D0-7AB8CB713AAB}" destId="{D0437609-A5CF-C44F-BD50-2BEF9EEF8D77}" srcOrd="6" destOrd="0" presId="urn:microsoft.com/office/officeart/2005/8/layout/hChevron3"/>
    <dgm:cxn modelId="{190FA457-CCBE-CB4B-9423-F9860697F684}" type="presParOf" srcId="{7B1681F5-8DF7-BF44-89D0-7AB8CB713AAB}" destId="{26668B23-AF28-0145-990E-5FC1DBD4FEFE}" srcOrd="7" destOrd="0" presId="urn:microsoft.com/office/officeart/2005/8/layout/hChevron3"/>
    <dgm:cxn modelId="{FF691199-42B5-E241-A9E0-88DFC8513C4B}" type="presParOf" srcId="{7B1681F5-8DF7-BF44-89D0-7AB8CB713AAB}" destId="{11DD89CE-4A32-8747-83D9-B773A94565F3}" srcOrd="8" destOrd="0" presId="urn:microsoft.com/office/officeart/2005/8/layout/hChevron3"/>
    <dgm:cxn modelId="{2C329F1C-CD5F-4B49-AA5C-1593B132C4E9}" type="presParOf" srcId="{7B1681F5-8DF7-BF44-89D0-7AB8CB713AAB}" destId="{2A3C8976-2470-8446-A7AE-48A01C540793}" srcOrd="9" destOrd="0" presId="urn:microsoft.com/office/officeart/2005/8/layout/hChevron3"/>
    <dgm:cxn modelId="{353A7F93-B08F-A74C-A890-192307296DD0}"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A3413ABC-A688-8448-8D3E-34C56B247BD8}" srcId="{32DC842F-8A0C-CC43-90E8-9E17265E60D1}" destId="{8448ACC3-2816-8E48-8D2E-9C47A05EBE73}" srcOrd="4" destOrd="0" parTransId="{0AEF8DFC-DA6D-3647-BE97-228409083646}" sibTransId="{66ACD9D8-C185-E74B-AFDF-DE892B0B5E4D}"/>
    <dgm:cxn modelId="{D3392B4F-7786-EA4F-8010-CCC78CDAD6CE}" type="presOf" srcId="{8448ACC3-2816-8E48-8D2E-9C47A05EBE73}" destId="{11DD89CE-4A32-8747-83D9-B773A94565F3}" srcOrd="0" destOrd="0" presId="urn:microsoft.com/office/officeart/2005/8/layout/hChevron3"/>
    <dgm:cxn modelId="{C7FF66A1-C43E-744A-B3F9-4998B6B72B90}" type="presOf" srcId="{5C1337C3-C4A0-1F44-B004-95CC5803D0E2}" destId="{D0437609-A5CF-C44F-BD50-2BEF9EEF8D77}"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DCC36341-5868-0B4C-9712-D93326DABEEE}" srcId="{32DC842F-8A0C-CC43-90E8-9E17265E60D1}" destId="{802B9545-2E50-6043-BCD5-4CE16763689E}" srcOrd="0" destOrd="0" parTransId="{CAC53628-1C64-924D-962A-4B62CC4DC056}" sibTransId="{4E9D2A72-1488-DC44-914E-726993C66A59}"/>
    <dgm:cxn modelId="{F0B25D80-9E0F-9942-9E9F-A18BB844FA4D}" type="presOf" srcId="{802B9545-2E50-6043-BCD5-4CE16763689E}" destId="{95FE86F2-8016-2148-AB85-55A271FA3433}" srcOrd="0" destOrd="0" presId="urn:microsoft.com/office/officeart/2005/8/layout/hChevron3"/>
    <dgm:cxn modelId="{E23C58E7-BC58-5641-8B22-9B0A24AE2766}" type="presOf" srcId="{AE6C4896-98E1-2B41-A88A-02A2DEF2BD76}" destId="{F466D9A7-923C-4B4C-B467-098917114998}"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65088721-7641-A040-9871-76987DE600F9}" type="presOf" srcId="{38750327-0438-314E-BA1F-42951D5F57E0}" destId="{D2102674-308E-DD4C-BDCB-21958B0E4D07}" srcOrd="0" destOrd="0" presId="urn:microsoft.com/office/officeart/2005/8/layout/hChevron3"/>
    <dgm:cxn modelId="{54161827-92A2-D143-8F55-2E555EB86C53}" type="presOf" srcId="{32DC842F-8A0C-CC43-90E8-9E17265E60D1}" destId="{7B1681F5-8DF7-BF44-89D0-7AB8CB713AAB}"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5F9667CC-F508-9B43-A1F2-DB6360549CD1}" srcId="{32DC842F-8A0C-CC43-90E8-9E17265E60D1}" destId="{F8428933-4DE5-AC47-894D-50B33987C09B}" srcOrd="5" destOrd="0" parTransId="{38011494-B91C-9840-9B0F-E5EABAE6F0AA}" sibTransId="{67EB1828-642A-FF41-A3E9-6102E0F19DD8}"/>
    <dgm:cxn modelId="{4FABFC37-C7B3-9844-B532-FA188D95EFA7}" type="presOf" srcId="{F8428933-4DE5-AC47-894D-50B33987C09B}" destId="{5DFB4D1F-1288-5949-8A1D-AB7EAB3EBCB0}" srcOrd="0" destOrd="0" presId="urn:microsoft.com/office/officeart/2005/8/layout/hChevron3"/>
    <dgm:cxn modelId="{845EEE99-623D-5D40-B4F5-59DF63BA3C09}" type="presParOf" srcId="{7B1681F5-8DF7-BF44-89D0-7AB8CB713AAB}" destId="{95FE86F2-8016-2148-AB85-55A271FA3433}" srcOrd="0" destOrd="0" presId="urn:microsoft.com/office/officeart/2005/8/layout/hChevron3"/>
    <dgm:cxn modelId="{C1F0BA18-8FDB-524A-9637-5EB703221DAB}" type="presParOf" srcId="{7B1681F5-8DF7-BF44-89D0-7AB8CB713AAB}" destId="{48055E06-77FB-F34F-AADF-D9671F838EA8}" srcOrd="1" destOrd="0" presId="urn:microsoft.com/office/officeart/2005/8/layout/hChevron3"/>
    <dgm:cxn modelId="{2886A595-2D77-FE43-BB4B-B2F659B0714B}" type="presParOf" srcId="{7B1681F5-8DF7-BF44-89D0-7AB8CB713AAB}" destId="{D2102674-308E-DD4C-BDCB-21958B0E4D07}" srcOrd="2" destOrd="0" presId="urn:microsoft.com/office/officeart/2005/8/layout/hChevron3"/>
    <dgm:cxn modelId="{CD33477A-8C94-3646-B458-CF6F1B097EB7}" type="presParOf" srcId="{7B1681F5-8DF7-BF44-89D0-7AB8CB713AAB}" destId="{863C5D07-4C60-F541-B629-BC2B2474CD42}" srcOrd="3" destOrd="0" presId="urn:microsoft.com/office/officeart/2005/8/layout/hChevron3"/>
    <dgm:cxn modelId="{F48970AE-7682-984D-AB31-2BB4003DD769}" type="presParOf" srcId="{7B1681F5-8DF7-BF44-89D0-7AB8CB713AAB}" destId="{F466D9A7-923C-4B4C-B467-098917114998}" srcOrd="4" destOrd="0" presId="urn:microsoft.com/office/officeart/2005/8/layout/hChevron3"/>
    <dgm:cxn modelId="{99E846D3-D743-E649-AFFC-635BEC955551}" type="presParOf" srcId="{7B1681F5-8DF7-BF44-89D0-7AB8CB713AAB}" destId="{BA3CC120-CA21-B24B-8608-FE041C8ADD10}" srcOrd="5" destOrd="0" presId="urn:microsoft.com/office/officeart/2005/8/layout/hChevron3"/>
    <dgm:cxn modelId="{28C21224-B39C-A945-AA23-E24774913514}" type="presParOf" srcId="{7B1681F5-8DF7-BF44-89D0-7AB8CB713AAB}" destId="{D0437609-A5CF-C44F-BD50-2BEF9EEF8D77}" srcOrd="6" destOrd="0" presId="urn:microsoft.com/office/officeart/2005/8/layout/hChevron3"/>
    <dgm:cxn modelId="{2694DF4F-FE0A-0D4D-8CFC-281E739EA4C5}" type="presParOf" srcId="{7B1681F5-8DF7-BF44-89D0-7AB8CB713AAB}" destId="{26668B23-AF28-0145-990E-5FC1DBD4FEFE}" srcOrd="7" destOrd="0" presId="urn:microsoft.com/office/officeart/2005/8/layout/hChevron3"/>
    <dgm:cxn modelId="{45EA8CEA-578F-1240-AB9F-5126F4781DDA}" type="presParOf" srcId="{7B1681F5-8DF7-BF44-89D0-7AB8CB713AAB}" destId="{11DD89CE-4A32-8747-83D9-B773A94565F3}" srcOrd="8" destOrd="0" presId="urn:microsoft.com/office/officeart/2005/8/layout/hChevron3"/>
    <dgm:cxn modelId="{505C2936-2F64-7B40-B717-D44AB440461B}" type="presParOf" srcId="{7B1681F5-8DF7-BF44-89D0-7AB8CB713AAB}" destId="{2A3C8976-2470-8446-A7AE-48A01C540793}" srcOrd="9" destOrd="0" presId="urn:microsoft.com/office/officeart/2005/8/layout/hChevron3"/>
    <dgm:cxn modelId="{3AD544EE-C1CC-B845-B85A-D4A310462F73}"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6B30FE39-8B5F-A84D-8BAB-E5E6A1B85FBB}" type="presOf" srcId="{5C1337C3-C4A0-1F44-B004-95CC5803D0E2}" destId="{D0437609-A5CF-C44F-BD50-2BEF9EEF8D77}"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FE42285E-D365-9149-8C12-65BCA2C52B68}" type="presOf" srcId="{AE6C4896-98E1-2B41-A88A-02A2DEF2BD76}" destId="{F466D9A7-923C-4B4C-B467-098917114998}"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7A3357B6-77B3-2149-AB43-0E49EA7EBB0A}" type="presOf" srcId="{F8428933-4DE5-AC47-894D-50B33987C09B}" destId="{5DFB4D1F-1288-5949-8A1D-AB7EAB3EBCB0}"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20CBE056-85E3-8B42-933B-AE8389BE5348}" type="presOf" srcId="{802B9545-2E50-6043-BCD5-4CE16763689E}" destId="{95FE86F2-8016-2148-AB85-55A271FA3433}" srcOrd="0" destOrd="0" presId="urn:microsoft.com/office/officeart/2005/8/layout/hChevron3"/>
    <dgm:cxn modelId="{F2B6666F-7715-7E40-9DA5-13B639577F34}" type="presOf" srcId="{38750327-0438-314E-BA1F-42951D5F57E0}" destId="{D2102674-308E-DD4C-BDCB-21958B0E4D0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368D6595-D04A-404E-866E-30E528A1C300}" type="presOf" srcId="{8448ACC3-2816-8E48-8D2E-9C47A05EBE73}" destId="{11DD89CE-4A32-8747-83D9-B773A94565F3}"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3CC5447E-3D3E-AD47-A8CF-FE1A11886D90}" type="presOf" srcId="{32DC842F-8A0C-CC43-90E8-9E17265E60D1}" destId="{7B1681F5-8DF7-BF44-89D0-7AB8CB713AAB}" srcOrd="0" destOrd="0" presId="urn:microsoft.com/office/officeart/2005/8/layout/hChevron3"/>
    <dgm:cxn modelId="{29319788-AF1A-1141-BB1A-4C34E89601DC}" type="presParOf" srcId="{7B1681F5-8DF7-BF44-89D0-7AB8CB713AAB}" destId="{95FE86F2-8016-2148-AB85-55A271FA3433}" srcOrd="0" destOrd="0" presId="urn:microsoft.com/office/officeart/2005/8/layout/hChevron3"/>
    <dgm:cxn modelId="{72DFF016-4E00-A047-97CC-BDD4C0111027}" type="presParOf" srcId="{7B1681F5-8DF7-BF44-89D0-7AB8CB713AAB}" destId="{48055E06-77FB-F34F-AADF-D9671F838EA8}" srcOrd="1" destOrd="0" presId="urn:microsoft.com/office/officeart/2005/8/layout/hChevron3"/>
    <dgm:cxn modelId="{42C5FF57-A826-CA48-9BD6-9C71C76B1072}" type="presParOf" srcId="{7B1681F5-8DF7-BF44-89D0-7AB8CB713AAB}" destId="{D2102674-308E-DD4C-BDCB-21958B0E4D07}" srcOrd="2" destOrd="0" presId="urn:microsoft.com/office/officeart/2005/8/layout/hChevron3"/>
    <dgm:cxn modelId="{D58AFCC3-1DAA-1342-995D-4D3C552F6DBE}" type="presParOf" srcId="{7B1681F5-8DF7-BF44-89D0-7AB8CB713AAB}" destId="{863C5D07-4C60-F541-B629-BC2B2474CD42}" srcOrd="3" destOrd="0" presId="urn:microsoft.com/office/officeart/2005/8/layout/hChevron3"/>
    <dgm:cxn modelId="{335AFC1D-7DB3-3A4B-9EC1-B8C87D0836D9}" type="presParOf" srcId="{7B1681F5-8DF7-BF44-89D0-7AB8CB713AAB}" destId="{F466D9A7-923C-4B4C-B467-098917114998}" srcOrd="4" destOrd="0" presId="urn:microsoft.com/office/officeart/2005/8/layout/hChevron3"/>
    <dgm:cxn modelId="{8F75D202-23FD-B649-BEA5-CEB27BB3A9ED}" type="presParOf" srcId="{7B1681F5-8DF7-BF44-89D0-7AB8CB713AAB}" destId="{BA3CC120-CA21-B24B-8608-FE041C8ADD10}" srcOrd="5" destOrd="0" presId="urn:microsoft.com/office/officeart/2005/8/layout/hChevron3"/>
    <dgm:cxn modelId="{F2C72A8F-FD6F-2941-BD60-F73E31928857}" type="presParOf" srcId="{7B1681F5-8DF7-BF44-89D0-7AB8CB713AAB}" destId="{D0437609-A5CF-C44F-BD50-2BEF9EEF8D77}" srcOrd="6" destOrd="0" presId="urn:microsoft.com/office/officeart/2005/8/layout/hChevron3"/>
    <dgm:cxn modelId="{B8751735-FA21-E447-9EE5-81201F7FE540}" type="presParOf" srcId="{7B1681F5-8DF7-BF44-89D0-7AB8CB713AAB}" destId="{26668B23-AF28-0145-990E-5FC1DBD4FEFE}" srcOrd="7" destOrd="0" presId="urn:microsoft.com/office/officeart/2005/8/layout/hChevron3"/>
    <dgm:cxn modelId="{DD9A123D-13C3-7E48-A1BA-F3D2D2C9FD6C}" type="presParOf" srcId="{7B1681F5-8DF7-BF44-89D0-7AB8CB713AAB}" destId="{11DD89CE-4A32-8747-83D9-B773A94565F3}" srcOrd="8" destOrd="0" presId="urn:microsoft.com/office/officeart/2005/8/layout/hChevron3"/>
    <dgm:cxn modelId="{B5F58037-C1D5-ED49-B642-9DE2B0885EF3}" type="presParOf" srcId="{7B1681F5-8DF7-BF44-89D0-7AB8CB713AAB}" destId="{2A3C8976-2470-8446-A7AE-48A01C540793}" srcOrd="9" destOrd="0" presId="urn:microsoft.com/office/officeart/2005/8/layout/hChevron3"/>
    <dgm:cxn modelId="{9E455C6A-97AB-AC4F-89EF-C3C27D00C0E7}"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9ECE1AF4-7AFF-FC4F-8D5C-F41EF4DD1022}" type="presOf" srcId="{8448ACC3-2816-8E48-8D2E-9C47A05EBE73}" destId="{11DD89CE-4A32-8747-83D9-B773A94565F3}" srcOrd="0" destOrd="0" presId="urn:microsoft.com/office/officeart/2005/8/layout/hChevron3"/>
    <dgm:cxn modelId="{A21FF5AA-E02A-B547-AFDA-4C094FA9AD15}" type="presOf" srcId="{F8428933-4DE5-AC47-894D-50B33987C09B}" destId="{5DFB4D1F-1288-5949-8A1D-AB7EAB3EBCB0}"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16735F36-F79B-BE46-8218-2E114395A070}" type="presOf" srcId="{32DC842F-8A0C-CC43-90E8-9E17265E60D1}" destId="{7B1681F5-8DF7-BF44-89D0-7AB8CB713AAB}" srcOrd="0" destOrd="0" presId="urn:microsoft.com/office/officeart/2005/8/layout/hChevron3"/>
    <dgm:cxn modelId="{747C7EE8-0C48-5A44-A45F-D2D7332A6F1C}" type="presOf" srcId="{802B9545-2E50-6043-BCD5-4CE16763689E}" destId="{95FE86F2-8016-2148-AB85-55A271FA3433}" srcOrd="0" destOrd="0" presId="urn:microsoft.com/office/officeart/2005/8/layout/hChevron3"/>
    <dgm:cxn modelId="{D2F8CBB3-C824-7348-B6D6-78F2C18C73B8}" type="presOf" srcId="{AE6C4896-98E1-2B41-A88A-02A2DEF2BD76}" destId="{F466D9A7-923C-4B4C-B467-098917114998}"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7A15FEBA-4357-7648-8B8A-6E64F8A2B681}" type="presOf" srcId="{38750327-0438-314E-BA1F-42951D5F57E0}" destId="{D2102674-308E-DD4C-BDCB-21958B0E4D07}" srcOrd="0" destOrd="0" presId="urn:microsoft.com/office/officeart/2005/8/layout/hChevron3"/>
    <dgm:cxn modelId="{70727C50-7A16-0B40-BC47-3B364FFBB6AC}" type="presOf" srcId="{5C1337C3-C4A0-1F44-B004-95CC5803D0E2}" destId="{D0437609-A5CF-C44F-BD50-2BEF9EEF8D77}"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EBBE5209-979A-FC4C-8DED-2F208F0C8DC5}" type="presParOf" srcId="{7B1681F5-8DF7-BF44-89D0-7AB8CB713AAB}" destId="{95FE86F2-8016-2148-AB85-55A271FA3433}" srcOrd="0" destOrd="0" presId="urn:microsoft.com/office/officeart/2005/8/layout/hChevron3"/>
    <dgm:cxn modelId="{5B361405-06CE-124A-8617-A1F7BBC41486}" type="presParOf" srcId="{7B1681F5-8DF7-BF44-89D0-7AB8CB713AAB}" destId="{48055E06-77FB-F34F-AADF-D9671F838EA8}" srcOrd="1" destOrd="0" presId="urn:microsoft.com/office/officeart/2005/8/layout/hChevron3"/>
    <dgm:cxn modelId="{E0E0E08A-1835-5F48-B8D7-AC4003794833}" type="presParOf" srcId="{7B1681F5-8DF7-BF44-89D0-7AB8CB713AAB}" destId="{D2102674-308E-DD4C-BDCB-21958B0E4D07}" srcOrd="2" destOrd="0" presId="urn:microsoft.com/office/officeart/2005/8/layout/hChevron3"/>
    <dgm:cxn modelId="{7D2F1045-0B78-4441-9983-3CD48CCF2DDA}" type="presParOf" srcId="{7B1681F5-8DF7-BF44-89D0-7AB8CB713AAB}" destId="{863C5D07-4C60-F541-B629-BC2B2474CD42}" srcOrd="3" destOrd="0" presId="urn:microsoft.com/office/officeart/2005/8/layout/hChevron3"/>
    <dgm:cxn modelId="{4B7C8049-51D6-2443-A11D-8DA78336C2EA}" type="presParOf" srcId="{7B1681F5-8DF7-BF44-89D0-7AB8CB713AAB}" destId="{F466D9A7-923C-4B4C-B467-098917114998}" srcOrd="4" destOrd="0" presId="urn:microsoft.com/office/officeart/2005/8/layout/hChevron3"/>
    <dgm:cxn modelId="{DE2BA4B2-E1C9-7D4E-990C-F893765040A3}" type="presParOf" srcId="{7B1681F5-8DF7-BF44-89D0-7AB8CB713AAB}" destId="{BA3CC120-CA21-B24B-8608-FE041C8ADD10}" srcOrd="5" destOrd="0" presId="urn:microsoft.com/office/officeart/2005/8/layout/hChevron3"/>
    <dgm:cxn modelId="{F1ABC868-9FDC-814F-8A4F-2CFF51E57635}" type="presParOf" srcId="{7B1681F5-8DF7-BF44-89D0-7AB8CB713AAB}" destId="{D0437609-A5CF-C44F-BD50-2BEF9EEF8D77}" srcOrd="6" destOrd="0" presId="urn:microsoft.com/office/officeart/2005/8/layout/hChevron3"/>
    <dgm:cxn modelId="{861E4DAC-4966-E94F-81E7-18D854A504B4}" type="presParOf" srcId="{7B1681F5-8DF7-BF44-89D0-7AB8CB713AAB}" destId="{26668B23-AF28-0145-990E-5FC1DBD4FEFE}" srcOrd="7" destOrd="0" presId="urn:microsoft.com/office/officeart/2005/8/layout/hChevron3"/>
    <dgm:cxn modelId="{6AD1C9CF-F1F5-C946-8487-39EC07C0D3B3}" type="presParOf" srcId="{7B1681F5-8DF7-BF44-89D0-7AB8CB713AAB}" destId="{11DD89CE-4A32-8747-83D9-B773A94565F3}" srcOrd="8" destOrd="0" presId="urn:microsoft.com/office/officeart/2005/8/layout/hChevron3"/>
    <dgm:cxn modelId="{CD44046C-0480-CC48-85D9-ECEBA0D16BDC}" type="presParOf" srcId="{7B1681F5-8DF7-BF44-89D0-7AB8CB713AAB}" destId="{2A3C8976-2470-8446-A7AE-48A01C540793}" srcOrd="9" destOrd="0" presId="urn:microsoft.com/office/officeart/2005/8/layout/hChevron3"/>
    <dgm:cxn modelId="{1DB56407-43A6-B949-8A45-9020AEB1E84B}"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35D2E7AF-930D-8244-ABC2-362F52C51375}" type="presOf" srcId="{38750327-0438-314E-BA1F-42951D5F57E0}" destId="{D2102674-308E-DD4C-BDCB-21958B0E4D07}"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B9818754-EC23-5946-AA14-3AA2BD4BB1BD}" type="presOf" srcId="{32DC842F-8A0C-CC43-90E8-9E17265E60D1}" destId="{7B1681F5-8DF7-BF44-89D0-7AB8CB713AAB}" srcOrd="0" destOrd="0" presId="urn:microsoft.com/office/officeart/2005/8/layout/hChevron3"/>
    <dgm:cxn modelId="{A458C3A0-3091-1245-809D-54315ECA12DE}" type="presOf" srcId="{5C1337C3-C4A0-1F44-B004-95CC5803D0E2}" destId="{D0437609-A5CF-C44F-BD50-2BEF9EEF8D77}"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F99E6A80-4DF1-BC44-81D7-E9A524B2909A}" type="presOf" srcId="{8448ACC3-2816-8E48-8D2E-9C47A05EBE73}" destId="{11DD89CE-4A32-8747-83D9-B773A94565F3}"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7906C4EF-22CC-C445-9044-60400ECAA070}" type="presOf" srcId="{802B9545-2E50-6043-BCD5-4CE16763689E}" destId="{95FE86F2-8016-2148-AB85-55A271FA3433}" srcOrd="0" destOrd="0" presId="urn:microsoft.com/office/officeart/2005/8/layout/hChevron3"/>
    <dgm:cxn modelId="{6F3FB67C-F4F9-5440-A745-416B7CD78E16}" type="presOf" srcId="{AE6C4896-98E1-2B41-A88A-02A2DEF2BD76}" destId="{F466D9A7-923C-4B4C-B467-098917114998}"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43BB898D-E28E-E14F-8792-D8A99F114EB4}" type="presOf" srcId="{F8428933-4DE5-AC47-894D-50B33987C09B}" destId="{5DFB4D1F-1288-5949-8A1D-AB7EAB3EBCB0}"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D9324552-7FC9-8E48-A924-C455199B473B}" type="presParOf" srcId="{7B1681F5-8DF7-BF44-89D0-7AB8CB713AAB}" destId="{95FE86F2-8016-2148-AB85-55A271FA3433}" srcOrd="0" destOrd="0" presId="urn:microsoft.com/office/officeart/2005/8/layout/hChevron3"/>
    <dgm:cxn modelId="{A0CF9A72-9660-5B4B-9633-C3D1462E6466}" type="presParOf" srcId="{7B1681F5-8DF7-BF44-89D0-7AB8CB713AAB}" destId="{48055E06-77FB-F34F-AADF-D9671F838EA8}" srcOrd="1" destOrd="0" presId="urn:microsoft.com/office/officeart/2005/8/layout/hChevron3"/>
    <dgm:cxn modelId="{BC6BD21D-F474-334E-98CF-EA77B0AE6AD5}" type="presParOf" srcId="{7B1681F5-8DF7-BF44-89D0-7AB8CB713AAB}" destId="{D2102674-308E-DD4C-BDCB-21958B0E4D07}" srcOrd="2" destOrd="0" presId="urn:microsoft.com/office/officeart/2005/8/layout/hChevron3"/>
    <dgm:cxn modelId="{CE0C8D3D-8B1C-9746-A54F-593B7CEF59F8}" type="presParOf" srcId="{7B1681F5-8DF7-BF44-89D0-7AB8CB713AAB}" destId="{863C5D07-4C60-F541-B629-BC2B2474CD42}" srcOrd="3" destOrd="0" presId="urn:microsoft.com/office/officeart/2005/8/layout/hChevron3"/>
    <dgm:cxn modelId="{24AE5A5E-4180-B046-880B-E3689C34C4FF}" type="presParOf" srcId="{7B1681F5-8DF7-BF44-89D0-7AB8CB713AAB}" destId="{F466D9A7-923C-4B4C-B467-098917114998}" srcOrd="4" destOrd="0" presId="urn:microsoft.com/office/officeart/2005/8/layout/hChevron3"/>
    <dgm:cxn modelId="{342127C7-7FA5-3A47-B67C-E3F10EC1F912}" type="presParOf" srcId="{7B1681F5-8DF7-BF44-89D0-7AB8CB713AAB}" destId="{BA3CC120-CA21-B24B-8608-FE041C8ADD10}" srcOrd="5" destOrd="0" presId="urn:microsoft.com/office/officeart/2005/8/layout/hChevron3"/>
    <dgm:cxn modelId="{B9DE4789-F731-3D49-A06C-FBCE2CD88826}" type="presParOf" srcId="{7B1681F5-8DF7-BF44-89D0-7AB8CB713AAB}" destId="{D0437609-A5CF-C44F-BD50-2BEF9EEF8D77}" srcOrd="6" destOrd="0" presId="urn:microsoft.com/office/officeart/2005/8/layout/hChevron3"/>
    <dgm:cxn modelId="{A64590F2-1808-6E44-8646-44981750E51B}" type="presParOf" srcId="{7B1681F5-8DF7-BF44-89D0-7AB8CB713AAB}" destId="{26668B23-AF28-0145-990E-5FC1DBD4FEFE}" srcOrd="7" destOrd="0" presId="urn:microsoft.com/office/officeart/2005/8/layout/hChevron3"/>
    <dgm:cxn modelId="{1C473034-0264-DF42-9A7D-25475CA35D5E}" type="presParOf" srcId="{7B1681F5-8DF7-BF44-89D0-7AB8CB713AAB}" destId="{11DD89CE-4A32-8747-83D9-B773A94565F3}" srcOrd="8" destOrd="0" presId="urn:microsoft.com/office/officeart/2005/8/layout/hChevron3"/>
    <dgm:cxn modelId="{4A1970E4-F7C7-8340-93CD-EE50EB55D828}" type="presParOf" srcId="{7B1681F5-8DF7-BF44-89D0-7AB8CB713AAB}" destId="{2A3C8976-2470-8446-A7AE-48A01C540793}" srcOrd="9" destOrd="0" presId="urn:microsoft.com/office/officeart/2005/8/layout/hChevron3"/>
    <dgm:cxn modelId="{A2DBB007-3D29-F444-86EB-BEA8F35E91C2}"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71F884E0-2802-9D4B-AFD9-91F5DBA30BF3}" type="presOf" srcId="{8448ACC3-2816-8E48-8D2E-9C47A05EBE73}" destId="{11DD89CE-4A32-8747-83D9-B773A94565F3}"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7C53A8BD-0466-3245-B67E-6F380AE4CD90}" type="presOf" srcId="{802B9545-2E50-6043-BCD5-4CE16763689E}" destId="{95FE86F2-8016-2148-AB85-55A271FA3433}" srcOrd="0" destOrd="0" presId="urn:microsoft.com/office/officeart/2005/8/layout/hChevron3"/>
    <dgm:cxn modelId="{4F03DF2D-CE61-6A4F-8234-1243E58B9B05}" type="presOf" srcId="{F8428933-4DE5-AC47-894D-50B33987C09B}" destId="{5DFB4D1F-1288-5949-8A1D-AB7EAB3EBCB0}" srcOrd="0" destOrd="0" presId="urn:microsoft.com/office/officeart/2005/8/layout/hChevron3"/>
    <dgm:cxn modelId="{77008C82-094B-2C47-884D-4EF26FCD2694}" type="presOf" srcId="{AE6C4896-98E1-2B41-A88A-02A2DEF2BD76}" destId="{F466D9A7-923C-4B4C-B467-098917114998}"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F69CFD47-FF29-7046-B154-77C766E64B38}" type="presOf" srcId="{32DC842F-8A0C-CC43-90E8-9E17265E60D1}" destId="{7B1681F5-8DF7-BF44-89D0-7AB8CB713AAB}" srcOrd="0" destOrd="0" presId="urn:microsoft.com/office/officeart/2005/8/layout/hChevron3"/>
    <dgm:cxn modelId="{D3C19ADE-1CEB-9348-B419-3AEE4B696F6A}" type="presOf" srcId="{38750327-0438-314E-BA1F-42951D5F57E0}" destId="{D2102674-308E-DD4C-BDCB-21958B0E4D07}" srcOrd="0" destOrd="0" presId="urn:microsoft.com/office/officeart/2005/8/layout/hChevron3"/>
    <dgm:cxn modelId="{0421BAAF-9ACF-2D48-8DE4-D7ACD894EAF4}" type="presOf" srcId="{5C1337C3-C4A0-1F44-B004-95CC5803D0E2}" destId="{D0437609-A5CF-C44F-BD50-2BEF9EEF8D7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1" destOrd="0" parTransId="{0E92EC91-1387-D348-8F8A-14E088A8F63F}" sibTransId="{1CBEEC34-F2CD-2F47-9BBA-AE410E4CF7AF}"/>
    <dgm:cxn modelId="{0F1DDF05-B81C-1B4D-BB9D-ABEE93B35574}" type="presParOf" srcId="{7B1681F5-8DF7-BF44-89D0-7AB8CB713AAB}" destId="{95FE86F2-8016-2148-AB85-55A271FA3433}" srcOrd="0" destOrd="0" presId="urn:microsoft.com/office/officeart/2005/8/layout/hChevron3"/>
    <dgm:cxn modelId="{9116AFDE-7EA5-9A49-B8D0-F4139B95F78D}" type="presParOf" srcId="{7B1681F5-8DF7-BF44-89D0-7AB8CB713AAB}" destId="{48055E06-77FB-F34F-AADF-D9671F838EA8}" srcOrd="1" destOrd="0" presId="urn:microsoft.com/office/officeart/2005/8/layout/hChevron3"/>
    <dgm:cxn modelId="{8431C04F-1B96-FD4B-8DFF-EFC482F22669}" type="presParOf" srcId="{7B1681F5-8DF7-BF44-89D0-7AB8CB713AAB}" destId="{D2102674-308E-DD4C-BDCB-21958B0E4D07}" srcOrd="2" destOrd="0" presId="urn:microsoft.com/office/officeart/2005/8/layout/hChevron3"/>
    <dgm:cxn modelId="{B6C4AFA8-A796-7B49-B6E2-52DD0F1FB683}" type="presParOf" srcId="{7B1681F5-8DF7-BF44-89D0-7AB8CB713AAB}" destId="{863C5D07-4C60-F541-B629-BC2B2474CD42}" srcOrd="3" destOrd="0" presId="urn:microsoft.com/office/officeart/2005/8/layout/hChevron3"/>
    <dgm:cxn modelId="{D204E32F-4F44-7440-B42A-56066101E17C}" type="presParOf" srcId="{7B1681F5-8DF7-BF44-89D0-7AB8CB713AAB}" destId="{F466D9A7-923C-4B4C-B467-098917114998}" srcOrd="4" destOrd="0" presId="urn:microsoft.com/office/officeart/2005/8/layout/hChevron3"/>
    <dgm:cxn modelId="{24CE3EB7-CEDC-0E4F-BCF1-038CFF740F95}" type="presParOf" srcId="{7B1681F5-8DF7-BF44-89D0-7AB8CB713AAB}" destId="{BA3CC120-CA21-B24B-8608-FE041C8ADD10}" srcOrd="5" destOrd="0" presId="urn:microsoft.com/office/officeart/2005/8/layout/hChevron3"/>
    <dgm:cxn modelId="{4E82BC1A-0615-AC43-B6E4-52FAB7A5C607}" type="presParOf" srcId="{7B1681F5-8DF7-BF44-89D0-7AB8CB713AAB}" destId="{D0437609-A5CF-C44F-BD50-2BEF9EEF8D77}" srcOrd="6" destOrd="0" presId="urn:microsoft.com/office/officeart/2005/8/layout/hChevron3"/>
    <dgm:cxn modelId="{6839A37E-9FC4-2E47-A831-14B8C092FB44}" type="presParOf" srcId="{7B1681F5-8DF7-BF44-89D0-7AB8CB713AAB}" destId="{26668B23-AF28-0145-990E-5FC1DBD4FEFE}" srcOrd="7" destOrd="0" presId="urn:microsoft.com/office/officeart/2005/8/layout/hChevron3"/>
    <dgm:cxn modelId="{9B84DED0-1A20-2E41-949C-061736DD02CE}" type="presParOf" srcId="{7B1681F5-8DF7-BF44-89D0-7AB8CB713AAB}" destId="{11DD89CE-4A32-8747-83D9-B773A94565F3}" srcOrd="8" destOrd="0" presId="urn:microsoft.com/office/officeart/2005/8/layout/hChevron3"/>
    <dgm:cxn modelId="{130786A9-AB80-AE4B-BF68-67C6D58131B8}" type="presParOf" srcId="{7B1681F5-8DF7-BF44-89D0-7AB8CB713AAB}" destId="{2A3C8976-2470-8446-A7AE-48A01C540793}" srcOrd="9" destOrd="0" presId="urn:microsoft.com/office/officeart/2005/8/layout/hChevron3"/>
    <dgm:cxn modelId="{1346E40F-E4A8-3148-9758-0E7A24FA371E}"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A3413ABC-A688-8448-8D3E-34C56B247BD8}" srcId="{32DC842F-8A0C-CC43-90E8-9E17265E60D1}" destId="{8448ACC3-2816-8E48-8D2E-9C47A05EBE73}" srcOrd="4" destOrd="0" parTransId="{0AEF8DFC-DA6D-3647-BE97-228409083646}" sibTransId="{66ACD9D8-C185-E74B-AFDF-DE892B0B5E4D}"/>
    <dgm:cxn modelId="{77379F97-3FBE-AB48-A496-EE35A9B20B93}" type="presOf" srcId="{32DC842F-8A0C-CC43-90E8-9E17265E60D1}" destId="{7B1681F5-8DF7-BF44-89D0-7AB8CB713AAB}" srcOrd="0" destOrd="0" presId="urn:microsoft.com/office/officeart/2005/8/layout/hChevron3"/>
    <dgm:cxn modelId="{7F69AD98-E13C-ED46-BE17-27DA8BA4E49B}" type="presOf" srcId="{F8428933-4DE5-AC47-894D-50B33987C09B}" destId="{5DFB4D1F-1288-5949-8A1D-AB7EAB3EBCB0}" srcOrd="0" destOrd="0" presId="urn:microsoft.com/office/officeart/2005/8/layout/hChevron3"/>
    <dgm:cxn modelId="{9689BDA3-492B-CB41-8286-88A0E645D1CD}" type="presOf" srcId="{802B9545-2E50-6043-BCD5-4CE16763689E}" destId="{95FE86F2-8016-2148-AB85-55A271FA3433}"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DCC36341-5868-0B4C-9712-D93326DABEEE}" srcId="{32DC842F-8A0C-CC43-90E8-9E17265E60D1}" destId="{802B9545-2E50-6043-BCD5-4CE16763689E}" srcOrd="0" destOrd="0" parTransId="{CAC53628-1C64-924D-962A-4B62CC4DC056}" sibTransId="{4E9D2A72-1488-DC44-914E-726993C66A59}"/>
    <dgm:cxn modelId="{DA798063-CFC3-9643-B18A-C1B25A0FED30}" type="presOf" srcId="{38750327-0438-314E-BA1F-42951D5F57E0}" destId="{D2102674-308E-DD4C-BDCB-21958B0E4D07}"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BD928630-3749-F543-91AE-6C82A46646FC}" type="presOf" srcId="{8448ACC3-2816-8E48-8D2E-9C47A05EBE73}" destId="{11DD89CE-4A32-8747-83D9-B773A94565F3}" srcOrd="0" destOrd="0" presId="urn:microsoft.com/office/officeart/2005/8/layout/hChevron3"/>
    <dgm:cxn modelId="{A79C4AD1-A2EA-4C4F-82FC-439DA3A7D65C}" type="presOf" srcId="{5C1337C3-C4A0-1F44-B004-95CC5803D0E2}" destId="{D0437609-A5CF-C44F-BD50-2BEF9EEF8D7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5F9667CC-F508-9B43-A1F2-DB6360549CD1}" srcId="{32DC842F-8A0C-CC43-90E8-9E17265E60D1}" destId="{F8428933-4DE5-AC47-894D-50B33987C09B}" srcOrd="5" destOrd="0" parTransId="{38011494-B91C-9840-9B0F-E5EABAE6F0AA}" sibTransId="{67EB1828-642A-FF41-A3E9-6102E0F19DD8}"/>
    <dgm:cxn modelId="{4A9BDEBE-7AAF-414F-A981-FC1F497D2E72}" type="presOf" srcId="{AE6C4896-98E1-2B41-A88A-02A2DEF2BD76}" destId="{F466D9A7-923C-4B4C-B467-098917114998}" srcOrd="0" destOrd="0" presId="urn:microsoft.com/office/officeart/2005/8/layout/hChevron3"/>
    <dgm:cxn modelId="{08D404CD-1AFA-5340-99F7-021EFAA44E59}" type="presParOf" srcId="{7B1681F5-8DF7-BF44-89D0-7AB8CB713AAB}" destId="{95FE86F2-8016-2148-AB85-55A271FA3433}" srcOrd="0" destOrd="0" presId="urn:microsoft.com/office/officeart/2005/8/layout/hChevron3"/>
    <dgm:cxn modelId="{41E62ADC-1F9B-B241-B8A7-96027CB1A159}" type="presParOf" srcId="{7B1681F5-8DF7-BF44-89D0-7AB8CB713AAB}" destId="{48055E06-77FB-F34F-AADF-D9671F838EA8}" srcOrd="1" destOrd="0" presId="urn:microsoft.com/office/officeart/2005/8/layout/hChevron3"/>
    <dgm:cxn modelId="{8EE8B649-876E-054D-B911-11DFC67CB56A}" type="presParOf" srcId="{7B1681F5-8DF7-BF44-89D0-7AB8CB713AAB}" destId="{D2102674-308E-DD4C-BDCB-21958B0E4D07}" srcOrd="2" destOrd="0" presId="urn:microsoft.com/office/officeart/2005/8/layout/hChevron3"/>
    <dgm:cxn modelId="{16884BDE-564F-BB4B-A8DD-C7F95A4606B2}" type="presParOf" srcId="{7B1681F5-8DF7-BF44-89D0-7AB8CB713AAB}" destId="{863C5D07-4C60-F541-B629-BC2B2474CD42}" srcOrd="3" destOrd="0" presId="urn:microsoft.com/office/officeart/2005/8/layout/hChevron3"/>
    <dgm:cxn modelId="{D7557313-3EB3-C048-BE25-5E235AD111CC}" type="presParOf" srcId="{7B1681F5-8DF7-BF44-89D0-7AB8CB713AAB}" destId="{F466D9A7-923C-4B4C-B467-098917114998}" srcOrd="4" destOrd="0" presId="urn:microsoft.com/office/officeart/2005/8/layout/hChevron3"/>
    <dgm:cxn modelId="{30AB7864-BCAF-DB49-83F7-151B44CF077C}" type="presParOf" srcId="{7B1681F5-8DF7-BF44-89D0-7AB8CB713AAB}" destId="{BA3CC120-CA21-B24B-8608-FE041C8ADD10}" srcOrd="5" destOrd="0" presId="urn:microsoft.com/office/officeart/2005/8/layout/hChevron3"/>
    <dgm:cxn modelId="{7E13C777-0DA1-A749-9D32-AA66FA64A52B}" type="presParOf" srcId="{7B1681F5-8DF7-BF44-89D0-7AB8CB713AAB}" destId="{D0437609-A5CF-C44F-BD50-2BEF9EEF8D77}" srcOrd="6" destOrd="0" presId="urn:microsoft.com/office/officeart/2005/8/layout/hChevron3"/>
    <dgm:cxn modelId="{BA005788-EE9B-4247-9A31-61FD1ABC87B6}" type="presParOf" srcId="{7B1681F5-8DF7-BF44-89D0-7AB8CB713AAB}" destId="{26668B23-AF28-0145-990E-5FC1DBD4FEFE}" srcOrd="7" destOrd="0" presId="urn:microsoft.com/office/officeart/2005/8/layout/hChevron3"/>
    <dgm:cxn modelId="{05B40253-04EF-D44F-84AB-E9B13E4340FB}" type="presParOf" srcId="{7B1681F5-8DF7-BF44-89D0-7AB8CB713AAB}" destId="{11DD89CE-4A32-8747-83D9-B773A94565F3}" srcOrd="8" destOrd="0" presId="urn:microsoft.com/office/officeart/2005/8/layout/hChevron3"/>
    <dgm:cxn modelId="{84B775D6-17A9-584C-B898-1B362B9E5266}" type="presParOf" srcId="{7B1681F5-8DF7-BF44-89D0-7AB8CB713AAB}" destId="{2A3C8976-2470-8446-A7AE-48A01C540793}" srcOrd="9" destOrd="0" presId="urn:microsoft.com/office/officeart/2005/8/layout/hChevron3"/>
    <dgm:cxn modelId="{63951434-D713-1044-A32A-AB12FC5FCDDD}"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685B9DB5-9F50-BC45-A5D9-C42CC333F415}" type="presOf" srcId="{8448ACC3-2816-8E48-8D2E-9C47A05EBE73}" destId="{11DD89CE-4A32-8747-83D9-B773A94565F3}"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5E0432CA-221B-0E42-9729-44CCE848CAD1}" type="presOf" srcId="{AE6C4896-98E1-2B41-A88A-02A2DEF2BD76}" destId="{F466D9A7-923C-4B4C-B467-098917114998}"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33F56F0E-904C-414B-AB0D-B7B5ACE0460F}" type="presOf" srcId="{32DC842F-8A0C-CC43-90E8-9E17265E60D1}" destId="{7B1681F5-8DF7-BF44-89D0-7AB8CB713AAB}" srcOrd="0" destOrd="0" presId="urn:microsoft.com/office/officeart/2005/8/layout/hChevron3"/>
    <dgm:cxn modelId="{8FBAB239-C8FC-604D-9D5C-C96E358A708D}" type="presOf" srcId="{802B9545-2E50-6043-BCD5-4CE16763689E}" destId="{95FE86F2-8016-2148-AB85-55A271FA343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C69A8DFC-2527-3140-9E0E-7537BE117681}" type="presOf" srcId="{F8428933-4DE5-AC47-894D-50B33987C09B}" destId="{5DFB4D1F-1288-5949-8A1D-AB7EAB3EBCB0}" srcOrd="0" destOrd="0" presId="urn:microsoft.com/office/officeart/2005/8/layout/hChevron3"/>
    <dgm:cxn modelId="{979F9686-834F-D647-9CA1-929FBFA7E737}" type="presOf" srcId="{5C1337C3-C4A0-1F44-B004-95CC5803D0E2}" destId="{D0437609-A5CF-C44F-BD50-2BEF9EEF8D77}"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822ACDA1-8B67-FA4F-B945-25F9911B7034}" type="presOf" srcId="{38750327-0438-314E-BA1F-42951D5F57E0}" destId="{D2102674-308E-DD4C-BDCB-21958B0E4D07}" srcOrd="0" destOrd="0" presId="urn:microsoft.com/office/officeart/2005/8/layout/hChevron3"/>
    <dgm:cxn modelId="{68447FB2-83D9-7147-82B9-6F05F81E321E}" type="presParOf" srcId="{7B1681F5-8DF7-BF44-89D0-7AB8CB713AAB}" destId="{95FE86F2-8016-2148-AB85-55A271FA3433}" srcOrd="0" destOrd="0" presId="urn:microsoft.com/office/officeart/2005/8/layout/hChevron3"/>
    <dgm:cxn modelId="{5BE4EDCE-EE1F-214B-B3F2-F021FADE739C}" type="presParOf" srcId="{7B1681F5-8DF7-BF44-89D0-7AB8CB713AAB}" destId="{48055E06-77FB-F34F-AADF-D9671F838EA8}" srcOrd="1" destOrd="0" presId="urn:microsoft.com/office/officeart/2005/8/layout/hChevron3"/>
    <dgm:cxn modelId="{9D3A6E35-1B9A-644F-9681-6AF3739E55B5}" type="presParOf" srcId="{7B1681F5-8DF7-BF44-89D0-7AB8CB713AAB}" destId="{D2102674-308E-DD4C-BDCB-21958B0E4D07}" srcOrd="2" destOrd="0" presId="urn:microsoft.com/office/officeart/2005/8/layout/hChevron3"/>
    <dgm:cxn modelId="{6317E1A6-7DEE-6245-A2C0-9258005616D2}" type="presParOf" srcId="{7B1681F5-8DF7-BF44-89D0-7AB8CB713AAB}" destId="{863C5D07-4C60-F541-B629-BC2B2474CD42}" srcOrd="3" destOrd="0" presId="urn:microsoft.com/office/officeart/2005/8/layout/hChevron3"/>
    <dgm:cxn modelId="{ECEFCB75-E692-8E4A-AE76-46DD6B74BB77}" type="presParOf" srcId="{7B1681F5-8DF7-BF44-89D0-7AB8CB713AAB}" destId="{F466D9A7-923C-4B4C-B467-098917114998}" srcOrd="4" destOrd="0" presId="urn:microsoft.com/office/officeart/2005/8/layout/hChevron3"/>
    <dgm:cxn modelId="{5F1D19A3-C7C0-1741-81CC-B21516C96CD1}" type="presParOf" srcId="{7B1681F5-8DF7-BF44-89D0-7AB8CB713AAB}" destId="{BA3CC120-CA21-B24B-8608-FE041C8ADD10}" srcOrd="5" destOrd="0" presId="urn:microsoft.com/office/officeart/2005/8/layout/hChevron3"/>
    <dgm:cxn modelId="{65D8C8E2-F5EB-EE42-9E64-3658A5BDECBE}" type="presParOf" srcId="{7B1681F5-8DF7-BF44-89D0-7AB8CB713AAB}" destId="{D0437609-A5CF-C44F-BD50-2BEF9EEF8D77}" srcOrd="6" destOrd="0" presId="urn:microsoft.com/office/officeart/2005/8/layout/hChevron3"/>
    <dgm:cxn modelId="{1ED9862B-BD07-BA4C-AC56-BDB1417E6B39}" type="presParOf" srcId="{7B1681F5-8DF7-BF44-89D0-7AB8CB713AAB}" destId="{26668B23-AF28-0145-990E-5FC1DBD4FEFE}" srcOrd="7" destOrd="0" presId="urn:microsoft.com/office/officeart/2005/8/layout/hChevron3"/>
    <dgm:cxn modelId="{384AD741-C551-3F48-B2FA-3A3BB59C8130}" type="presParOf" srcId="{7B1681F5-8DF7-BF44-89D0-7AB8CB713AAB}" destId="{11DD89CE-4A32-8747-83D9-B773A94565F3}" srcOrd="8" destOrd="0" presId="urn:microsoft.com/office/officeart/2005/8/layout/hChevron3"/>
    <dgm:cxn modelId="{8AD0B102-19A2-6E4B-A299-C4A1AF708BCF}" type="presParOf" srcId="{7B1681F5-8DF7-BF44-89D0-7AB8CB713AAB}" destId="{2A3C8976-2470-8446-A7AE-48A01C540793}" srcOrd="9" destOrd="0" presId="urn:microsoft.com/office/officeart/2005/8/layout/hChevron3"/>
    <dgm:cxn modelId="{992F1FDC-031C-5548-8F7B-DF4B64E52FB3}"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pPr>
            <a:spcAft>
              <a:spcPts val="0"/>
            </a:spcAft>
          </a:pPr>
          <a:r>
            <a:rPr lang="tr-TR" sz="1700" noProof="0" dirty="0" smtClean="0"/>
            <a:t>Kuramsal </a:t>
          </a:r>
        </a:p>
        <a:p>
          <a:pPr>
            <a:spcAft>
              <a:spcPts val="0"/>
            </a:spcAft>
          </a:pPr>
          <a:r>
            <a:rPr lang="tr-TR" sz="1700" noProof="0" dirty="0" smtClean="0"/>
            <a:t>Çerçeve</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5C1337C3-C4A0-1F44-B004-95CC5803D0E2}">
      <dgm:prSet phldrT="[Text]" custT="1"/>
      <dgm:spPr/>
      <dgm:t>
        <a:bodyPr/>
        <a:lstStyle/>
        <a:p>
          <a:r>
            <a:rPr lang="tr-TR" sz="1700" noProof="0" dirty="0" smtClean="0"/>
            <a:t>Metot</a:t>
          </a:r>
          <a:endParaRPr lang="tr-TR" sz="1700" noProof="0" dirty="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dgm:t>
        <a:bodyPr/>
        <a:lstStyle/>
        <a:p>
          <a:r>
            <a:rPr lang="tr-TR" sz="1700" noProof="0" smtClean="0"/>
            <a:t>Bulgular</a:t>
          </a:r>
          <a:endParaRPr lang="tr-TR" sz="1700"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55295554-9853-BA4C-BCEE-733174962CAF}">
      <dgm:prSet phldrT="[Text]"/>
      <dgm:spPr/>
      <dgm:t>
        <a:bodyPr/>
        <a:lstStyle/>
        <a:p>
          <a:r>
            <a:rPr lang="tr-TR" noProof="0" dirty="0" smtClean="0"/>
            <a:t>Araştırma Soruları</a:t>
          </a:r>
          <a:endParaRPr lang="tr-TR" noProof="0" dirty="0"/>
        </a:p>
      </dgm:t>
    </dgm:pt>
    <dgm:pt modelId="{1A6956A4-7DB0-0A41-8B21-0A535704EC17}" type="parTrans" cxnId="{380938EE-6FDA-B048-994E-7E855448D226}">
      <dgm:prSet/>
      <dgm:spPr/>
      <dgm:t>
        <a:bodyPr/>
        <a:lstStyle/>
        <a:p>
          <a:endParaRPr lang="en-US"/>
        </a:p>
      </dgm:t>
    </dgm:pt>
    <dgm:pt modelId="{C1E06D8D-18E9-6D48-9EAE-6B739E9AB703}" type="sibTrans" cxnId="{380938EE-6FDA-B048-994E-7E855448D226}">
      <dgm:prSet/>
      <dgm:spPr/>
      <dgm:t>
        <a:bodyPr/>
        <a:lstStyle/>
        <a:p>
          <a:endParaRPr lang="en-US"/>
        </a:p>
      </dgm:t>
    </dgm:pt>
    <dgm:pt modelId="{38750327-0438-314E-BA1F-42951D5F57E0}">
      <dgm:prSet phldrT="[Text]" custT="1"/>
      <dgm:spPr>
        <a:solidFill>
          <a:srgbClr val="6E0101"/>
        </a:solidFill>
      </dgm:spPr>
      <dgm:t>
        <a:bodyPr/>
        <a:lstStyle/>
        <a:p>
          <a:r>
            <a:rPr lang="tr-TR" sz="2000" b="1" noProof="0" dirty="0" smtClean="0"/>
            <a:t>Motivasyon</a:t>
          </a:r>
          <a:endParaRPr lang="tr-TR" sz="2000" b="1" noProof="0" dirty="0"/>
        </a:p>
      </dgm:t>
    </dgm:pt>
    <dgm:pt modelId="{1CBEEC34-F2CD-2F47-9BBA-AE410E4CF7AF}" type="sibTrans" cxnId="{26ACC0D2-588F-8F40-BE16-94A0892F932D}">
      <dgm:prSet/>
      <dgm:spPr/>
      <dgm:t>
        <a:bodyPr/>
        <a:lstStyle/>
        <a:p>
          <a:endParaRPr lang="tr-TR" sz="1700" noProof="0"/>
        </a:p>
      </dgm:t>
    </dgm:pt>
    <dgm:pt modelId="{0E92EC91-1387-D348-8F8A-14E088A8F63F}" type="parTrans" cxnId="{26ACC0D2-588F-8F40-BE16-94A0892F932D}">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D2102674-308E-DD4C-BDCB-21958B0E4D07}" type="pres">
      <dgm:prSet presAssocID="{38750327-0438-314E-BA1F-42951D5F57E0}" presName="parTxOnly" presStyleLbl="node1" presStyleIdx="0"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95FE86F2-8016-2148-AB85-55A271FA3433}" type="pres">
      <dgm:prSet presAssocID="{802B9545-2E50-6043-BCD5-4CE16763689E}" presName="parTxOnly" presStyleLbl="node1" presStyleIdx="1"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4A188D10-28F0-3841-B80F-9B7BA976380A}" type="pres">
      <dgm:prSet presAssocID="{55295554-9853-BA4C-BCEE-733174962CAF}" presName="parTxOnly" presStyleLbl="node1" presStyleIdx="2" presStyleCnt="6">
        <dgm:presLayoutVars>
          <dgm:bulletEnabled val="1"/>
        </dgm:presLayoutVars>
      </dgm:prSet>
      <dgm:spPr/>
      <dgm:t>
        <a:bodyPr/>
        <a:lstStyle/>
        <a:p>
          <a:endParaRPr lang="en-US"/>
        </a:p>
      </dgm:t>
    </dgm:pt>
    <dgm:pt modelId="{30CA5E77-8419-C54F-B2B4-06CF2BD704E3}" type="pres">
      <dgm:prSet presAssocID="{C1E06D8D-18E9-6D48-9EAE-6B739E9AB703}"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0F6947E5-4BB2-3C4B-B7A0-49086C818B8D}" type="presOf" srcId="{8448ACC3-2816-8E48-8D2E-9C47A05EBE73}" destId="{11DD89CE-4A32-8747-83D9-B773A94565F3}" srcOrd="0" destOrd="0" presId="urn:microsoft.com/office/officeart/2005/8/layout/hChevron3"/>
    <dgm:cxn modelId="{DCC36341-5868-0B4C-9712-D93326DABEEE}" srcId="{32DC842F-8A0C-CC43-90E8-9E17265E60D1}" destId="{802B9545-2E50-6043-BCD5-4CE16763689E}" srcOrd="1" destOrd="0" parTransId="{CAC53628-1C64-924D-962A-4B62CC4DC056}" sibTransId="{4E9D2A72-1488-DC44-914E-726993C66A59}"/>
    <dgm:cxn modelId="{5BCBA550-FCEF-FB49-8E7D-6FA9465F70A0}" type="presOf" srcId="{802B9545-2E50-6043-BCD5-4CE16763689E}" destId="{95FE86F2-8016-2148-AB85-55A271FA3433}"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D0182B1F-0B28-0C49-A1BF-3D0C9393C7D1}" type="presOf" srcId="{32DC842F-8A0C-CC43-90E8-9E17265E60D1}" destId="{7B1681F5-8DF7-BF44-89D0-7AB8CB713AAB}" srcOrd="0" destOrd="0" presId="urn:microsoft.com/office/officeart/2005/8/layout/hChevron3"/>
    <dgm:cxn modelId="{863DA0D8-D91E-D54E-BC80-450A482C5148}" type="presOf" srcId="{55295554-9853-BA4C-BCEE-733174962CAF}" destId="{4A188D10-28F0-3841-B80F-9B7BA976380A}" srcOrd="0" destOrd="0" presId="urn:microsoft.com/office/officeart/2005/8/layout/hChevron3"/>
    <dgm:cxn modelId="{380938EE-6FDA-B048-994E-7E855448D226}" srcId="{32DC842F-8A0C-CC43-90E8-9E17265E60D1}" destId="{55295554-9853-BA4C-BCEE-733174962CAF}" srcOrd="2" destOrd="0" parTransId="{1A6956A4-7DB0-0A41-8B21-0A535704EC17}" sibTransId="{C1E06D8D-18E9-6D48-9EAE-6B739E9AB703}"/>
    <dgm:cxn modelId="{97AD96E6-EDAD-0C4D-912E-456AB96AFA3C}" type="presOf" srcId="{F8428933-4DE5-AC47-894D-50B33987C09B}" destId="{5DFB4D1F-1288-5949-8A1D-AB7EAB3EBCB0}"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875AB79D-C0EF-EA4D-870A-D2B31DA9ECBB}" type="presOf" srcId="{38750327-0438-314E-BA1F-42951D5F57E0}" destId="{D2102674-308E-DD4C-BDCB-21958B0E4D07}" srcOrd="0" destOrd="0" presId="urn:microsoft.com/office/officeart/2005/8/layout/hChevron3"/>
    <dgm:cxn modelId="{32578759-22F7-3646-A594-039173055AC1}" type="presOf" srcId="{5C1337C3-C4A0-1F44-B004-95CC5803D0E2}" destId="{D0437609-A5CF-C44F-BD50-2BEF9EEF8D7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0" destOrd="0" parTransId="{0E92EC91-1387-D348-8F8A-14E088A8F63F}" sibTransId="{1CBEEC34-F2CD-2F47-9BBA-AE410E4CF7AF}"/>
    <dgm:cxn modelId="{6F1A8229-D9B9-2E4C-A1FA-B71A60311DA4}" type="presParOf" srcId="{7B1681F5-8DF7-BF44-89D0-7AB8CB713AAB}" destId="{D2102674-308E-DD4C-BDCB-21958B0E4D07}" srcOrd="0" destOrd="0" presId="urn:microsoft.com/office/officeart/2005/8/layout/hChevron3"/>
    <dgm:cxn modelId="{DF1085DE-72D6-FE45-A4AC-C8A4C2F5033E}" type="presParOf" srcId="{7B1681F5-8DF7-BF44-89D0-7AB8CB713AAB}" destId="{863C5D07-4C60-F541-B629-BC2B2474CD42}" srcOrd="1" destOrd="0" presId="urn:microsoft.com/office/officeart/2005/8/layout/hChevron3"/>
    <dgm:cxn modelId="{E07DCDB9-1761-9E43-8572-915FB6AC9EE2}" type="presParOf" srcId="{7B1681F5-8DF7-BF44-89D0-7AB8CB713AAB}" destId="{95FE86F2-8016-2148-AB85-55A271FA3433}" srcOrd="2" destOrd="0" presId="urn:microsoft.com/office/officeart/2005/8/layout/hChevron3"/>
    <dgm:cxn modelId="{ACC58683-4785-6549-A6DC-B5BC085EE86D}" type="presParOf" srcId="{7B1681F5-8DF7-BF44-89D0-7AB8CB713AAB}" destId="{48055E06-77FB-F34F-AADF-D9671F838EA8}" srcOrd="3" destOrd="0" presId="urn:microsoft.com/office/officeart/2005/8/layout/hChevron3"/>
    <dgm:cxn modelId="{89128519-23FE-7545-B04F-E1A6A719E467}" type="presParOf" srcId="{7B1681F5-8DF7-BF44-89D0-7AB8CB713AAB}" destId="{4A188D10-28F0-3841-B80F-9B7BA976380A}" srcOrd="4" destOrd="0" presId="urn:microsoft.com/office/officeart/2005/8/layout/hChevron3"/>
    <dgm:cxn modelId="{7EB6B936-F472-A54D-A620-2DA03407DBE7}" type="presParOf" srcId="{7B1681F5-8DF7-BF44-89D0-7AB8CB713AAB}" destId="{30CA5E77-8419-C54F-B2B4-06CF2BD704E3}" srcOrd="5" destOrd="0" presId="urn:microsoft.com/office/officeart/2005/8/layout/hChevron3"/>
    <dgm:cxn modelId="{3D9A6035-7FA1-7745-AF86-99E447E745C0}" type="presParOf" srcId="{7B1681F5-8DF7-BF44-89D0-7AB8CB713AAB}" destId="{D0437609-A5CF-C44F-BD50-2BEF9EEF8D77}" srcOrd="6" destOrd="0" presId="urn:microsoft.com/office/officeart/2005/8/layout/hChevron3"/>
    <dgm:cxn modelId="{91819DB6-65EE-634D-9A5D-07D6463B1C79}" type="presParOf" srcId="{7B1681F5-8DF7-BF44-89D0-7AB8CB713AAB}" destId="{26668B23-AF28-0145-990E-5FC1DBD4FEFE}" srcOrd="7" destOrd="0" presId="urn:microsoft.com/office/officeart/2005/8/layout/hChevron3"/>
    <dgm:cxn modelId="{19B1A697-0C34-BD43-A3B7-C723C8C9E193}" type="presParOf" srcId="{7B1681F5-8DF7-BF44-89D0-7AB8CB713AAB}" destId="{11DD89CE-4A32-8747-83D9-B773A94565F3}" srcOrd="8" destOrd="0" presId="urn:microsoft.com/office/officeart/2005/8/layout/hChevron3"/>
    <dgm:cxn modelId="{C53C0C42-BC3D-704E-9B74-77F5EF9E87B2}" type="presParOf" srcId="{7B1681F5-8DF7-BF44-89D0-7AB8CB713AAB}" destId="{2A3C8976-2470-8446-A7AE-48A01C540793}" srcOrd="9" destOrd="0" presId="urn:microsoft.com/office/officeart/2005/8/layout/hChevron3"/>
    <dgm:cxn modelId="{2AFE3BBB-85BA-B741-A2A3-6650E33B3356}"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5A9F2298-454E-0141-B9FC-905A1A573F00}" type="presOf" srcId="{AE6C4896-98E1-2B41-A88A-02A2DEF2BD76}" destId="{F466D9A7-923C-4B4C-B467-098917114998}"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DC952D3A-3B1D-EA44-87B3-A080862A7720}" type="presOf" srcId="{F8428933-4DE5-AC47-894D-50B33987C09B}" destId="{5DFB4D1F-1288-5949-8A1D-AB7EAB3EBCB0}"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302645FB-0FA8-F347-A6B6-705F440369BE}" type="presOf" srcId="{802B9545-2E50-6043-BCD5-4CE16763689E}" destId="{95FE86F2-8016-2148-AB85-55A271FA3433}" srcOrd="0" destOrd="0" presId="urn:microsoft.com/office/officeart/2005/8/layout/hChevron3"/>
    <dgm:cxn modelId="{5354AC57-D362-0D44-95FD-44EEC0CC5931}" type="presOf" srcId="{38750327-0438-314E-BA1F-42951D5F57E0}" destId="{D2102674-308E-DD4C-BDCB-21958B0E4D07}"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A97EE3A1-588C-BA4F-A42A-37B11AF3241E}" type="presOf" srcId="{5C1337C3-C4A0-1F44-B004-95CC5803D0E2}" destId="{D0437609-A5CF-C44F-BD50-2BEF9EEF8D77}" srcOrd="0" destOrd="0" presId="urn:microsoft.com/office/officeart/2005/8/layout/hChevron3"/>
    <dgm:cxn modelId="{1F21590E-A2D7-2242-A898-95E53D463A77}" type="presOf" srcId="{32DC842F-8A0C-CC43-90E8-9E17265E60D1}" destId="{7B1681F5-8DF7-BF44-89D0-7AB8CB713AAB}" srcOrd="0" destOrd="0" presId="urn:microsoft.com/office/officeart/2005/8/layout/hChevron3"/>
    <dgm:cxn modelId="{914166E3-CC9B-3D44-AB6A-C0DBCAE8A98A}" type="presOf" srcId="{8448ACC3-2816-8E48-8D2E-9C47A05EBE73}" destId="{11DD89CE-4A32-8747-83D9-B773A94565F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1" destOrd="0" parTransId="{0E92EC91-1387-D348-8F8A-14E088A8F63F}" sibTransId="{1CBEEC34-F2CD-2F47-9BBA-AE410E4CF7AF}"/>
    <dgm:cxn modelId="{F23E8303-33E7-614E-88D6-62D2352DE86B}" type="presParOf" srcId="{7B1681F5-8DF7-BF44-89D0-7AB8CB713AAB}" destId="{95FE86F2-8016-2148-AB85-55A271FA3433}" srcOrd="0" destOrd="0" presId="urn:microsoft.com/office/officeart/2005/8/layout/hChevron3"/>
    <dgm:cxn modelId="{A72F808E-D4B5-A845-9BC9-F650102D067C}" type="presParOf" srcId="{7B1681F5-8DF7-BF44-89D0-7AB8CB713AAB}" destId="{48055E06-77FB-F34F-AADF-D9671F838EA8}" srcOrd="1" destOrd="0" presId="urn:microsoft.com/office/officeart/2005/8/layout/hChevron3"/>
    <dgm:cxn modelId="{CDB29A66-7325-2540-8BBB-7831FF75A906}" type="presParOf" srcId="{7B1681F5-8DF7-BF44-89D0-7AB8CB713AAB}" destId="{D2102674-308E-DD4C-BDCB-21958B0E4D07}" srcOrd="2" destOrd="0" presId="urn:microsoft.com/office/officeart/2005/8/layout/hChevron3"/>
    <dgm:cxn modelId="{110CF816-AE72-C749-AAA7-44EEA291F525}" type="presParOf" srcId="{7B1681F5-8DF7-BF44-89D0-7AB8CB713AAB}" destId="{863C5D07-4C60-F541-B629-BC2B2474CD42}" srcOrd="3" destOrd="0" presId="urn:microsoft.com/office/officeart/2005/8/layout/hChevron3"/>
    <dgm:cxn modelId="{2B8437C3-492F-5B44-83B9-800BDDD81308}" type="presParOf" srcId="{7B1681F5-8DF7-BF44-89D0-7AB8CB713AAB}" destId="{F466D9A7-923C-4B4C-B467-098917114998}" srcOrd="4" destOrd="0" presId="urn:microsoft.com/office/officeart/2005/8/layout/hChevron3"/>
    <dgm:cxn modelId="{084423B4-7F4C-FF40-96A4-3B5D30E7BC0B}" type="presParOf" srcId="{7B1681F5-8DF7-BF44-89D0-7AB8CB713AAB}" destId="{BA3CC120-CA21-B24B-8608-FE041C8ADD10}" srcOrd="5" destOrd="0" presId="urn:microsoft.com/office/officeart/2005/8/layout/hChevron3"/>
    <dgm:cxn modelId="{CCB1FA7D-C697-6D4F-9AD4-F2ACFE0C258C}" type="presParOf" srcId="{7B1681F5-8DF7-BF44-89D0-7AB8CB713AAB}" destId="{D0437609-A5CF-C44F-BD50-2BEF9EEF8D77}" srcOrd="6" destOrd="0" presId="urn:microsoft.com/office/officeart/2005/8/layout/hChevron3"/>
    <dgm:cxn modelId="{804F2055-A295-A44C-8D17-625CF52690BE}" type="presParOf" srcId="{7B1681F5-8DF7-BF44-89D0-7AB8CB713AAB}" destId="{26668B23-AF28-0145-990E-5FC1DBD4FEFE}" srcOrd="7" destOrd="0" presId="urn:microsoft.com/office/officeart/2005/8/layout/hChevron3"/>
    <dgm:cxn modelId="{95C89A9D-42E6-0A4D-99D3-9F7594C87246}" type="presParOf" srcId="{7B1681F5-8DF7-BF44-89D0-7AB8CB713AAB}" destId="{11DD89CE-4A32-8747-83D9-B773A94565F3}" srcOrd="8" destOrd="0" presId="urn:microsoft.com/office/officeart/2005/8/layout/hChevron3"/>
    <dgm:cxn modelId="{9023C526-8022-C340-9A5D-A5653B1040E6}" type="presParOf" srcId="{7B1681F5-8DF7-BF44-89D0-7AB8CB713AAB}" destId="{2A3C8976-2470-8446-A7AE-48A01C540793}" srcOrd="9" destOrd="0" presId="urn:microsoft.com/office/officeart/2005/8/layout/hChevron3"/>
    <dgm:cxn modelId="{52C79A36-491B-864E-B3DF-A94251589344}"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C5C37B36-12F2-9742-9B2A-EE63EE19A6AA}" type="presOf" srcId="{38750327-0438-314E-BA1F-42951D5F57E0}" destId="{D2102674-308E-DD4C-BDCB-21958B0E4D07}"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B3B559CD-DB6D-6C48-AB04-60B8FD681834}" type="presOf" srcId="{8448ACC3-2816-8E48-8D2E-9C47A05EBE73}" destId="{11DD89CE-4A32-8747-83D9-B773A94565F3}"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5AD1F300-BC3E-F34C-B512-A209F33B7315}" type="presOf" srcId="{802B9545-2E50-6043-BCD5-4CE16763689E}" destId="{95FE86F2-8016-2148-AB85-55A271FA3433}"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9AE70AB2-C728-9749-AF19-76FF18987EC9}" type="presOf" srcId="{32DC842F-8A0C-CC43-90E8-9E17265E60D1}" destId="{7B1681F5-8DF7-BF44-89D0-7AB8CB713AAB}" srcOrd="0" destOrd="0" presId="urn:microsoft.com/office/officeart/2005/8/layout/hChevron3"/>
    <dgm:cxn modelId="{B80A6A7B-FF82-9E44-A320-72BE9707CCA1}" type="presOf" srcId="{5C1337C3-C4A0-1F44-B004-95CC5803D0E2}" destId="{D0437609-A5CF-C44F-BD50-2BEF9EEF8D7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1" destOrd="0" parTransId="{0E92EC91-1387-D348-8F8A-14E088A8F63F}" sibTransId="{1CBEEC34-F2CD-2F47-9BBA-AE410E4CF7AF}"/>
    <dgm:cxn modelId="{C05445AC-1791-CE46-99B5-D6B503E1C219}" type="presOf" srcId="{F8428933-4DE5-AC47-894D-50B33987C09B}" destId="{5DFB4D1F-1288-5949-8A1D-AB7EAB3EBCB0}" srcOrd="0" destOrd="0" presId="urn:microsoft.com/office/officeart/2005/8/layout/hChevron3"/>
    <dgm:cxn modelId="{74168EAF-AAED-8D42-B9B9-6A862384EFA2}" type="presOf" srcId="{AE6C4896-98E1-2B41-A88A-02A2DEF2BD76}" destId="{F466D9A7-923C-4B4C-B467-098917114998}" srcOrd="0" destOrd="0" presId="urn:microsoft.com/office/officeart/2005/8/layout/hChevron3"/>
    <dgm:cxn modelId="{5B74A909-0193-9549-ACED-27674B944A7C}" type="presParOf" srcId="{7B1681F5-8DF7-BF44-89D0-7AB8CB713AAB}" destId="{95FE86F2-8016-2148-AB85-55A271FA3433}" srcOrd="0" destOrd="0" presId="urn:microsoft.com/office/officeart/2005/8/layout/hChevron3"/>
    <dgm:cxn modelId="{22CB5844-8153-C042-8A6A-F9CE11268867}" type="presParOf" srcId="{7B1681F5-8DF7-BF44-89D0-7AB8CB713AAB}" destId="{48055E06-77FB-F34F-AADF-D9671F838EA8}" srcOrd="1" destOrd="0" presId="urn:microsoft.com/office/officeart/2005/8/layout/hChevron3"/>
    <dgm:cxn modelId="{09869AE9-FA79-D74D-A85E-0EF008CC2958}" type="presParOf" srcId="{7B1681F5-8DF7-BF44-89D0-7AB8CB713AAB}" destId="{D2102674-308E-DD4C-BDCB-21958B0E4D07}" srcOrd="2" destOrd="0" presId="urn:microsoft.com/office/officeart/2005/8/layout/hChevron3"/>
    <dgm:cxn modelId="{4D9561D1-7A7D-1946-829B-FD49B544EF7D}" type="presParOf" srcId="{7B1681F5-8DF7-BF44-89D0-7AB8CB713AAB}" destId="{863C5D07-4C60-F541-B629-BC2B2474CD42}" srcOrd="3" destOrd="0" presId="urn:microsoft.com/office/officeart/2005/8/layout/hChevron3"/>
    <dgm:cxn modelId="{979A7358-34A2-7F44-BEF2-E675BF0FAA22}" type="presParOf" srcId="{7B1681F5-8DF7-BF44-89D0-7AB8CB713AAB}" destId="{F466D9A7-923C-4B4C-B467-098917114998}" srcOrd="4" destOrd="0" presId="urn:microsoft.com/office/officeart/2005/8/layout/hChevron3"/>
    <dgm:cxn modelId="{95C9E23D-B4CA-D04C-8F2A-176B239B2E3A}" type="presParOf" srcId="{7B1681F5-8DF7-BF44-89D0-7AB8CB713AAB}" destId="{BA3CC120-CA21-B24B-8608-FE041C8ADD10}" srcOrd="5" destOrd="0" presId="urn:microsoft.com/office/officeart/2005/8/layout/hChevron3"/>
    <dgm:cxn modelId="{5C331E3C-31F7-0B49-B7B5-63300F5FC633}" type="presParOf" srcId="{7B1681F5-8DF7-BF44-89D0-7AB8CB713AAB}" destId="{D0437609-A5CF-C44F-BD50-2BEF9EEF8D77}" srcOrd="6" destOrd="0" presId="urn:microsoft.com/office/officeart/2005/8/layout/hChevron3"/>
    <dgm:cxn modelId="{A3429AFC-BAF8-EC4F-B6E8-9477179477D3}" type="presParOf" srcId="{7B1681F5-8DF7-BF44-89D0-7AB8CB713AAB}" destId="{26668B23-AF28-0145-990E-5FC1DBD4FEFE}" srcOrd="7" destOrd="0" presId="urn:microsoft.com/office/officeart/2005/8/layout/hChevron3"/>
    <dgm:cxn modelId="{78A740EC-4589-4748-BD3A-65287BBB9924}" type="presParOf" srcId="{7B1681F5-8DF7-BF44-89D0-7AB8CB713AAB}" destId="{11DD89CE-4A32-8747-83D9-B773A94565F3}" srcOrd="8" destOrd="0" presId="urn:microsoft.com/office/officeart/2005/8/layout/hChevron3"/>
    <dgm:cxn modelId="{22247FCC-6976-2240-93A2-2AB0E5D3CFE0}" type="presParOf" srcId="{7B1681F5-8DF7-BF44-89D0-7AB8CB713AAB}" destId="{2A3C8976-2470-8446-A7AE-48A01C540793}" srcOrd="9" destOrd="0" presId="urn:microsoft.com/office/officeart/2005/8/layout/hChevron3"/>
    <dgm:cxn modelId="{5DE4E956-1C75-EE43-8B16-209DCDC3EF5C}"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FE27FDC4-C4A3-D641-BC2B-66F008CAE360}" type="presOf" srcId="{32DC842F-8A0C-CC43-90E8-9E17265E60D1}" destId="{7B1681F5-8DF7-BF44-89D0-7AB8CB713AAB}"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66BECD85-DE49-BB42-800D-0409AEC337F1}" type="presOf" srcId="{5C1337C3-C4A0-1F44-B004-95CC5803D0E2}" destId="{D0437609-A5CF-C44F-BD50-2BEF9EEF8D77}" srcOrd="0" destOrd="0" presId="urn:microsoft.com/office/officeart/2005/8/layout/hChevron3"/>
    <dgm:cxn modelId="{16C20644-51CF-4749-B4E0-FB491B0FC6EF}" type="presOf" srcId="{8448ACC3-2816-8E48-8D2E-9C47A05EBE73}" destId="{11DD89CE-4A32-8747-83D9-B773A94565F3}" srcOrd="0" destOrd="0" presId="urn:microsoft.com/office/officeart/2005/8/layout/hChevron3"/>
    <dgm:cxn modelId="{787B6F13-A6C4-3848-B4BE-9498AD17883D}" type="presOf" srcId="{AE6C4896-98E1-2B41-A88A-02A2DEF2BD76}" destId="{F466D9A7-923C-4B4C-B467-098917114998}"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A1F7ED95-D634-8D41-990D-6E12E22DB6BF}" type="presOf" srcId="{F8428933-4DE5-AC47-894D-50B33987C09B}" destId="{5DFB4D1F-1288-5949-8A1D-AB7EAB3EBCB0}" srcOrd="0" destOrd="0" presId="urn:microsoft.com/office/officeart/2005/8/layout/hChevron3"/>
    <dgm:cxn modelId="{333484B8-B505-9D43-9A03-8F71672D5F6E}" type="presOf" srcId="{38750327-0438-314E-BA1F-42951D5F57E0}" destId="{D2102674-308E-DD4C-BDCB-21958B0E4D07}" srcOrd="0" destOrd="0" presId="urn:microsoft.com/office/officeart/2005/8/layout/hChevron3"/>
    <dgm:cxn modelId="{B73A568A-74F5-7F47-8FCB-8C8B6AFA5641}" type="presOf" srcId="{802B9545-2E50-6043-BCD5-4CE16763689E}" destId="{95FE86F2-8016-2148-AB85-55A271FA343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1" destOrd="0" parTransId="{0E92EC91-1387-D348-8F8A-14E088A8F63F}" sibTransId="{1CBEEC34-F2CD-2F47-9BBA-AE410E4CF7AF}"/>
    <dgm:cxn modelId="{3A86EC21-C516-C941-8AB8-4AACF34778BC}" type="presParOf" srcId="{7B1681F5-8DF7-BF44-89D0-7AB8CB713AAB}" destId="{95FE86F2-8016-2148-AB85-55A271FA3433}" srcOrd="0" destOrd="0" presId="urn:microsoft.com/office/officeart/2005/8/layout/hChevron3"/>
    <dgm:cxn modelId="{21EAE70C-2327-5C4B-93C5-EB64AE81B916}" type="presParOf" srcId="{7B1681F5-8DF7-BF44-89D0-7AB8CB713AAB}" destId="{48055E06-77FB-F34F-AADF-D9671F838EA8}" srcOrd="1" destOrd="0" presId="urn:microsoft.com/office/officeart/2005/8/layout/hChevron3"/>
    <dgm:cxn modelId="{34F14CF5-BFC1-5949-8610-45FC636F027E}" type="presParOf" srcId="{7B1681F5-8DF7-BF44-89D0-7AB8CB713AAB}" destId="{D2102674-308E-DD4C-BDCB-21958B0E4D07}" srcOrd="2" destOrd="0" presId="urn:microsoft.com/office/officeart/2005/8/layout/hChevron3"/>
    <dgm:cxn modelId="{55CF857D-05D6-734F-950C-60442842115D}" type="presParOf" srcId="{7B1681F5-8DF7-BF44-89D0-7AB8CB713AAB}" destId="{863C5D07-4C60-F541-B629-BC2B2474CD42}" srcOrd="3" destOrd="0" presId="urn:microsoft.com/office/officeart/2005/8/layout/hChevron3"/>
    <dgm:cxn modelId="{0FF1C6A9-06B9-5D43-8BB7-F03CBEBE9328}" type="presParOf" srcId="{7B1681F5-8DF7-BF44-89D0-7AB8CB713AAB}" destId="{F466D9A7-923C-4B4C-B467-098917114998}" srcOrd="4" destOrd="0" presId="urn:microsoft.com/office/officeart/2005/8/layout/hChevron3"/>
    <dgm:cxn modelId="{83B3837F-7A8A-554C-924E-9B8C4E2E5DA6}" type="presParOf" srcId="{7B1681F5-8DF7-BF44-89D0-7AB8CB713AAB}" destId="{BA3CC120-CA21-B24B-8608-FE041C8ADD10}" srcOrd="5" destOrd="0" presId="urn:microsoft.com/office/officeart/2005/8/layout/hChevron3"/>
    <dgm:cxn modelId="{73B38099-8EF1-D64E-BEDB-A24FD62AF2F4}" type="presParOf" srcId="{7B1681F5-8DF7-BF44-89D0-7AB8CB713AAB}" destId="{D0437609-A5CF-C44F-BD50-2BEF9EEF8D77}" srcOrd="6" destOrd="0" presId="urn:microsoft.com/office/officeart/2005/8/layout/hChevron3"/>
    <dgm:cxn modelId="{C4D1DFA3-0EDD-E848-9318-3420E7CD5300}" type="presParOf" srcId="{7B1681F5-8DF7-BF44-89D0-7AB8CB713AAB}" destId="{26668B23-AF28-0145-990E-5FC1DBD4FEFE}" srcOrd="7" destOrd="0" presId="urn:microsoft.com/office/officeart/2005/8/layout/hChevron3"/>
    <dgm:cxn modelId="{7372F5F0-E9DF-6345-B8AA-A638D9AAA311}" type="presParOf" srcId="{7B1681F5-8DF7-BF44-89D0-7AB8CB713AAB}" destId="{11DD89CE-4A32-8747-83D9-B773A94565F3}" srcOrd="8" destOrd="0" presId="urn:microsoft.com/office/officeart/2005/8/layout/hChevron3"/>
    <dgm:cxn modelId="{9E314C0C-CB2D-4B4E-BE15-859898707A6F}" type="presParOf" srcId="{7B1681F5-8DF7-BF44-89D0-7AB8CB713AAB}" destId="{2A3C8976-2470-8446-A7AE-48A01C540793}" srcOrd="9" destOrd="0" presId="urn:microsoft.com/office/officeart/2005/8/layout/hChevron3"/>
    <dgm:cxn modelId="{425EF229-B2F7-4647-876F-B2A62BD6A487}"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807EE653-FB44-144A-94BA-28405BCA75BD}" type="presOf" srcId="{AE6C4896-98E1-2B41-A88A-02A2DEF2BD76}" destId="{F466D9A7-923C-4B4C-B467-098917114998}"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2AB5970D-1597-474B-A683-7AFCCC06A20B}" type="presOf" srcId="{38750327-0438-314E-BA1F-42951D5F57E0}" destId="{D2102674-308E-DD4C-BDCB-21958B0E4D07}"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A4A4694B-3F64-1A4F-BBB0-56EF3FBFC6CE}" type="presOf" srcId="{F8428933-4DE5-AC47-894D-50B33987C09B}" destId="{5DFB4D1F-1288-5949-8A1D-AB7EAB3EBCB0}"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8C04AF9-6ADB-D044-9D0B-C1844B8A894D}" type="presOf" srcId="{32DC842F-8A0C-CC43-90E8-9E17265E60D1}" destId="{7B1681F5-8DF7-BF44-89D0-7AB8CB713AAB}" srcOrd="0" destOrd="0" presId="urn:microsoft.com/office/officeart/2005/8/layout/hChevron3"/>
    <dgm:cxn modelId="{47AB779F-5C9B-9C4C-8B1D-CCE36F6B79CB}" type="presOf" srcId="{802B9545-2E50-6043-BCD5-4CE16763689E}" destId="{95FE86F2-8016-2148-AB85-55A271FA3433}"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98FBD270-7329-9A48-B5D5-9604D51B52DC}" type="presOf" srcId="{8448ACC3-2816-8E48-8D2E-9C47A05EBE73}" destId="{11DD89CE-4A32-8747-83D9-B773A94565F3}" srcOrd="0" destOrd="0" presId="urn:microsoft.com/office/officeart/2005/8/layout/hChevron3"/>
    <dgm:cxn modelId="{4DB76049-C612-BB4E-8E7E-64A1DC9918FD}" type="presOf" srcId="{5C1337C3-C4A0-1F44-B004-95CC5803D0E2}" destId="{D0437609-A5CF-C44F-BD50-2BEF9EEF8D77}" srcOrd="0" destOrd="0" presId="urn:microsoft.com/office/officeart/2005/8/layout/hChevron3"/>
    <dgm:cxn modelId="{DC21593B-997B-EE43-BEA8-B78823E35D9B}" type="presParOf" srcId="{7B1681F5-8DF7-BF44-89D0-7AB8CB713AAB}" destId="{95FE86F2-8016-2148-AB85-55A271FA3433}" srcOrd="0" destOrd="0" presId="urn:microsoft.com/office/officeart/2005/8/layout/hChevron3"/>
    <dgm:cxn modelId="{EA06C7AC-C031-8B45-BCB6-7F76F646270A}" type="presParOf" srcId="{7B1681F5-8DF7-BF44-89D0-7AB8CB713AAB}" destId="{48055E06-77FB-F34F-AADF-D9671F838EA8}" srcOrd="1" destOrd="0" presId="urn:microsoft.com/office/officeart/2005/8/layout/hChevron3"/>
    <dgm:cxn modelId="{898E8526-5202-C44D-8D0C-1B43852F3CBD}" type="presParOf" srcId="{7B1681F5-8DF7-BF44-89D0-7AB8CB713AAB}" destId="{D2102674-308E-DD4C-BDCB-21958B0E4D07}" srcOrd="2" destOrd="0" presId="urn:microsoft.com/office/officeart/2005/8/layout/hChevron3"/>
    <dgm:cxn modelId="{98F31073-7680-104A-A76B-A25CA2325FE8}" type="presParOf" srcId="{7B1681F5-8DF7-BF44-89D0-7AB8CB713AAB}" destId="{863C5D07-4C60-F541-B629-BC2B2474CD42}" srcOrd="3" destOrd="0" presId="urn:microsoft.com/office/officeart/2005/8/layout/hChevron3"/>
    <dgm:cxn modelId="{4A212417-CF36-F24C-AEBD-0021360E10F6}" type="presParOf" srcId="{7B1681F5-8DF7-BF44-89D0-7AB8CB713AAB}" destId="{F466D9A7-923C-4B4C-B467-098917114998}" srcOrd="4" destOrd="0" presId="urn:microsoft.com/office/officeart/2005/8/layout/hChevron3"/>
    <dgm:cxn modelId="{B99BD15A-65EE-B14D-A298-35E731C9CCA1}" type="presParOf" srcId="{7B1681F5-8DF7-BF44-89D0-7AB8CB713AAB}" destId="{BA3CC120-CA21-B24B-8608-FE041C8ADD10}" srcOrd="5" destOrd="0" presId="urn:microsoft.com/office/officeart/2005/8/layout/hChevron3"/>
    <dgm:cxn modelId="{F936BBAE-66B4-7644-9576-9E71570A5619}" type="presParOf" srcId="{7B1681F5-8DF7-BF44-89D0-7AB8CB713AAB}" destId="{D0437609-A5CF-C44F-BD50-2BEF9EEF8D77}" srcOrd="6" destOrd="0" presId="urn:microsoft.com/office/officeart/2005/8/layout/hChevron3"/>
    <dgm:cxn modelId="{B1B585E0-1BBC-5042-9897-8F4261EECF40}" type="presParOf" srcId="{7B1681F5-8DF7-BF44-89D0-7AB8CB713AAB}" destId="{26668B23-AF28-0145-990E-5FC1DBD4FEFE}" srcOrd="7" destOrd="0" presId="urn:microsoft.com/office/officeart/2005/8/layout/hChevron3"/>
    <dgm:cxn modelId="{C50127A1-5FB2-8645-BF5B-45327AB7BB59}" type="presParOf" srcId="{7B1681F5-8DF7-BF44-89D0-7AB8CB713AAB}" destId="{11DD89CE-4A32-8747-83D9-B773A94565F3}" srcOrd="8" destOrd="0" presId="urn:microsoft.com/office/officeart/2005/8/layout/hChevron3"/>
    <dgm:cxn modelId="{2146C54E-A069-3D45-A568-25AFA707E5FD}" type="presParOf" srcId="{7B1681F5-8DF7-BF44-89D0-7AB8CB713AAB}" destId="{2A3C8976-2470-8446-A7AE-48A01C540793}" srcOrd="9" destOrd="0" presId="urn:microsoft.com/office/officeart/2005/8/layout/hChevron3"/>
    <dgm:cxn modelId="{940AF389-1E1B-6F45-8458-1118C7A426FF}"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44B03484-519D-8546-9CBD-1F34CE2AEC8E}" type="presOf" srcId="{5C1337C3-C4A0-1F44-B004-95CC5803D0E2}" destId="{D0437609-A5CF-C44F-BD50-2BEF9EEF8D77}" srcOrd="0" destOrd="0" presId="urn:microsoft.com/office/officeart/2005/8/layout/hChevron3"/>
    <dgm:cxn modelId="{BA6E2743-1D81-B445-AD2F-58419134E3AE}" type="presOf" srcId="{F8428933-4DE5-AC47-894D-50B33987C09B}" destId="{5DFB4D1F-1288-5949-8A1D-AB7EAB3EBCB0}"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FA64A2B3-FC47-C745-B7C0-13F3BB037C09}" type="presOf" srcId="{8448ACC3-2816-8E48-8D2E-9C47A05EBE73}" destId="{11DD89CE-4A32-8747-83D9-B773A94565F3}"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1CDA7A34-BF0F-314D-8128-D1203296286C}" type="presOf" srcId="{38750327-0438-314E-BA1F-42951D5F57E0}" destId="{D2102674-308E-DD4C-BDCB-21958B0E4D07}" srcOrd="0" destOrd="0" presId="urn:microsoft.com/office/officeart/2005/8/layout/hChevron3"/>
    <dgm:cxn modelId="{09A504DF-27E3-3D46-A1CF-9D2ED091E4C1}" type="presOf" srcId="{32DC842F-8A0C-CC43-90E8-9E17265E60D1}" destId="{7B1681F5-8DF7-BF44-89D0-7AB8CB713AAB}"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FB673C1F-3B7E-014A-A791-A433C260AFFD}" type="presOf" srcId="{AE6C4896-98E1-2B41-A88A-02A2DEF2BD76}" destId="{F466D9A7-923C-4B4C-B467-098917114998}"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7B4A15A6-B437-0A41-A285-83BDE49A368E}" type="presOf" srcId="{802B9545-2E50-6043-BCD5-4CE16763689E}" destId="{95FE86F2-8016-2148-AB85-55A271FA3433}" srcOrd="0" destOrd="0" presId="urn:microsoft.com/office/officeart/2005/8/layout/hChevron3"/>
    <dgm:cxn modelId="{B56508EE-0930-B546-A6CE-C7FC6081921B}" type="presParOf" srcId="{7B1681F5-8DF7-BF44-89D0-7AB8CB713AAB}" destId="{95FE86F2-8016-2148-AB85-55A271FA3433}" srcOrd="0" destOrd="0" presId="urn:microsoft.com/office/officeart/2005/8/layout/hChevron3"/>
    <dgm:cxn modelId="{41E64DF3-D79A-0946-B078-147473560AB3}" type="presParOf" srcId="{7B1681F5-8DF7-BF44-89D0-7AB8CB713AAB}" destId="{48055E06-77FB-F34F-AADF-D9671F838EA8}" srcOrd="1" destOrd="0" presId="urn:microsoft.com/office/officeart/2005/8/layout/hChevron3"/>
    <dgm:cxn modelId="{C8A24AD8-CC6D-0248-BA73-0A767B40208B}" type="presParOf" srcId="{7B1681F5-8DF7-BF44-89D0-7AB8CB713AAB}" destId="{D2102674-308E-DD4C-BDCB-21958B0E4D07}" srcOrd="2" destOrd="0" presId="urn:microsoft.com/office/officeart/2005/8/layout/hChevron3"/>
    <dgm:cxn modelId="{6A94BCB8-AA5E-9343-8C69-7DD3AB50B169}" type="presParOf" srcId="{7B1681F5-8DF7-BF44-89D0-7AB8CB713AAB}" destId="{863C5D07-4C60-F541-B629-BC2B2474CD42}" srcOrd="3" destOrd="0" presId="urn:microsoft.com/office/officeart/2005/8/layout/hChevron3"/>
    <dgm:cxn modelId="{F63E5599-ABD0-C54A-8768-70265E0216A9}" type="presParOf" srcId="{7B1681F5-8DF7-BF44-89D0-7AB8CB713AAB}" destId="{F466D9A7-923C-4B4C-B467-098917114998}" srcOrd="4" destOrd="0" presId="urn:microsoft.com/office/officeart/2005/8/layout/hChevron3"/>
    <dgm:cxn modelId="{1B1C7AD9-85B6-494E-9365-8FBE7211D5A1}" type="presParOf" srcId="{7B1681F5-8DF7-BF44-89D0-7AB8CB713AAB}" destId="{BA3CC120-CA21-B24B-8608-FE041C8ADD10}" srcOrd="5" destOrd="0" presId="urn:microsoft.com/office/officeart/2005/8/layout/hChevron3"/>
    <dgm:cxn modelId="{5A5AED33-E942-CD47-BBBD-D51F70A93574}" type="presParOf" srcId="{7B1681F5-8DF7-BF44-89D0-7AB8CB713AAB}" destId="{D0437609-A5CF-C44F-BD50-2BEF9EEF8D77}" srcOrd="6" destOrd="0" presId="urn:microsoft.com/office/officeart/2005/8/layout/hChevron3"/>
    <dgm:cxn modelId="{1CF1B58A-C3FC-5845-BE54-EFF27A6ADB71}" type="presParOf" srcId="{7B1681F5-8DF7-BF44-89D0-7AB8CB713AAB}" destId="{26668B23-AF28-0145-990E-5FC1DBD4FEFE}" srcOrd="7" destOrd="0" presId="urn:microsoft.com/office/officeart/2005/8/layout/hChevron3"/>
    <dgm:cxn modelId="{5DF08176-1DE5-DC4E-AB3A-D7D1DFE3FCD0}" type="presParOf" srcId="{7B1681F5-8DF7-BF44-89D0-7AB8CB713AAB}" destId="{11DD89CE-4A32-8747-83D9-B773A94565F3}" srcOrd="8" destOrd="0" presId="urn:microsoft.com/office/officeart/2005/8/layout/hChevron3"/>
    <dgm:cxn modelId="{0652D394-9CDE-5C49-91AF-876110FEF050}" type="presParOf" srcId="{7B1681F5-8DF7-BF44-89D0-7AB8CB713AAB}" destId="{2A3C8976-2470-8446-A7AE-48A01C540793}" srcOrd="9" destOrd="0" presId="urn:microsoft.com/office/officeart/2005/8/layout/hChevron3"/>
    <dgm:cxn modelId="{942F0202-33C8-9540-9E5A-9D8C57AF25E3}"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D7BED4D9-A578-CC46-96FC-0914A6B0226C}" type="presOf" srcId="{5C1337C3-C4A0-1F44-B004-95CC5803D0E2}" destId="{D0437609-A5CF-C44F-BD50-2BEF9EEF8D7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661E1922-D93C-BF45-88D5-4A83C237139C}" srcId="{32DC842F-8A0C-CC43-90E8-9E17265E60D1}" destId="{AE6C4896-98E1-2B41-A88A-02A2DEF2BD76}" srcOrd="2" destOrd="0" parTransId="{D85F9B55-37AD-0E43-8A33-0BC390D30612}" sibTransId="{7045710B-7737-3544-B74F-7558060CBE59}"/>
    <dgm:cxn modelId="{5F9667CC-F508-9B43-A1F2-DB6360549CD1}" srcId="{32DC842F-8A0C-CC43-90E8-9E17265E60D1}" destId="{F8428933-4DE5-AC47-894D-50B33987C09B}" srcOrd="5" destOrd="0" parTransId="{38011494-B91C-9840-9B0F-E5EABAE6F0AA}" sibTransId="{67EB1828-642A-FF41-A3E9-6102E0F19DD8}"/>
    <dgm:cxn modelId="{3A90FDC0-2513-6043-B803-57D70A142E80}" type="presOf" srcId="{AE6C4896-98E1-2B41-A88A-02A2DEF2BD76}" destId="{F466D9A7-923C-4B4C-B467-098917114998}" srcOrd="0" destOrd="0" presId="urn:microsoft.com/office/officeart/2005/8/layout/hChevron3"/>
    <dgm:cxn modelId="{295B26EF-AB15-214D-A6A2-009DDA89259F}" type="presOf" srcId="{802B9545-2E50-6043-BCD5-4CE16763689E}" destId="{95FE86F2-8016-2148-AB85-55A271FA3433}" srcOrd="0" destOrd="0" presId="urn:microsoft.com/office/officeart/2005/8/layout/hChevron3"/>
    <dgm:cxn modelId="{E543FB57-7693-FC4E-976D-63EAF2BDD017}" type="presOf" srcId="{8448ACC3-2816-8E48-8D2E-9C47A05EBE73}" destId="{11DD89CE-4A32-8747-83D9-B773A94565F3}"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0225CB9F-F13A-0E4C-95B8-B07AC366CF38}" type="presOf" srcId="{32DC842F-8A0C-CC43-90E8-9E17265E60D1}" destId="{7B1681F5-8DF7-BF44-89D0-7AB8CB713AAB}" srcOrd="0" destOrd="0" presId="urn:microsoft.com/office/officeart/2005/8/layout/hChevron3"/>
    <dgm:cxn modelId="{1F9F9CB5-66FA-4B46-990E-77C9E9285776}" type="presOf" srcId="{F8428933-4DE5-AC47-894D-50B33987C09B}" destId="{5DFB4D1F-1288-5949-8A1D-AB7EAB3EBCB0}"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E9B994D3-29BF-4D4D-B0A2-567921730733}" type="presOf" srcId="{38750327-0438-314E-BA1F-42951D5F57E0}" destId="{D2102674-308E-DD4C-BDCB-21958B0E4D07}" srcOrd="0" destOrd="0" presId="urn:microsoft.com/office/officeart/2005/8/layout/hChevron3"/>
    <dgm:cxn modelId="{86E42E59-366D-6042-A67B-9CE1C2C51185}" type="presParOf" srcId="{7B1681F5-8DF7-BF44-89D0-7AB8CB713AAB}" destId="{95FE86F2-8016-2148-AB85-55A271FA3433}" srcOrd="0" destOrd="0" presId="urn:microsoft.com/office/officeart/2005/8/layout/hChevron3"/>
    <dgm:cxn modelId="{5228BA5E-8238-E34C-BE68-F801CD09A23E}" type="presParOf" srcId="{7B1681F5-8DF7-BF44-89D0-7AB8CB713AAB}" destId="{48055E06-77FB-F34F-AADF-D9671F838EA8}" srcOrd="1" destOrd="0" presId="urn:microsoft.com/office/officeart/2005/8/layout/hChevron3"/>
    <dgm:cxn modelId="{975115DE-7E40-3944-9977-FF3F3A5DB476}" type="presParOf" srcId="{7B1681F5-8DF7-BF44-89D0-7AB8CB713AAB}" destId="{D2102674-308E-DD4C-BDCB-21958B0E4D07}" srcOrd="2" destOrd="0" presId="urn:microsoft.com/office/officeart/2005/8/layout/hChevron3"/>
    <dgm:cxn modelId="{0B53A57B-610C-D04D-8833-44B1747B1BE2}" type="presParOf" srcId="{7B1681F5-8DF7-BF44-89D0-7AB8CB713AAB}" destId="{863C5D07-4C60-F541-B629-BC2B2474CD42}" srcOrd="3" destOrd="0" presId="urn:microsoft.com/office/officeart/2005/8/layout/hChevron3"/>
    <dgm:cxn modelId="{5086F8F8-7611-0347-9F9A-5C83624DADF0}" type="presParOf" srcId="{7B1681F5-8DF7-BF44-89D0-7AB8CB713AAB}" destId="{F466D9A7-923C-4B4C-B467-098917114998}" srcOrd="4" destOrd="0" presId="urn:microsoft.com/office/officeart/2005/8/layout/hChevron3"/>
    <dgm:cxn modelId="{5705721A-CEBC-2345-8DB3-3CE3EDDD22FD}" type="presParOf" srcId="{7B1681F5-8DF7-BF44-89D0-7AB8CB713AAB}" destId="{BA3CC120-CA21-B24B-8608-FE041C8ADD10}" srcOrd="5" destOrd="0" presId="urn:microsoft.com/office/officeart/2005/8/layout/hChevron3"/>
    <dgm:cxn modelId="{D94AF6C5-D9AA-D64F-AA05-124D0DA52D5C}" type="presParOf" srcId="{7B1681F5-8DF7-BF44-89D0-7AB8CB713AAB}" destId="{D0437609-A5CF-C44F-BD50-2BEF9EEF8D77}" srcOrd="6" destOrd="0" presId="urn:microsoft.com/office/officeart/2005/8/layout/hChevron3"/>
    <dgm:cxn modelId="{5528C250-8766-CD43-A7C6-ABE019CE1872}" type="presParOf" srcId="{7B1681F5-8DF7-BF44-89D0-7AB8CB713AAB}" destId="{26668B23-AF28-0145-990E-5FC1DBD4FEFE}" srcOrd="7" destOrd="0" presId="urn:microsoft.com/office/officeart/2005/8/layout/hChevron3"/>
    <dgm:cxn modelId="{9535FE74-7927-A643-B1EA-62184FDDA977}" type="presParOf" srcId="{7B1681F5-8DF7-BF44-89D0-7AB8CB713AAB}" destId="{11DD89CE-4A32-8747-83D9-B773A94565F3}" srcOrd="8" destOrd="0" presId="urn:microsoft.com/office/officeart/2005/8/layout/hChevron3"/>
    <dgm:cxn modelId="{D9F9428B-E84B-704A-AEBB-F99490193B0C}" type="presParOf" srcId="{7B1681F5-8DF7-BF44-89D0-7AB8CB713AAB}" destId="{2A3C8976-2470-8446-A7AE-48A01C540793}" srcOrd="9" destOrd="0" presId="urn:microsoft.com/office/officeart/2005/8/layout/hChevron3"/>
    <dgm:cxn modelId="{E07207D5-9A87-FB47-93DF-14630734E4C1}"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91B89C60-E0C0-AE41-8201-48DE0C42B02D}" type="presOf" srcId="{AE6C4896-98E1-2B41-A88A-02A2DEF2BD76}" destId="{F466D9A7-923C-4B4C-B467-098917114998}"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66E16225-8B53-E949-A519-C5E0259C44E2}" type="presOf" srcId="{32DC842F-8A0C-CC43-90E8-9E17265E60D1}" destId="{7B1681F5-8DF7-BF44-89D0-7AB8CB713AAB}" srcOrd="0" destOrd="0" presId="urn:microsoft.com/office/officeart/2005/8/layout/hChevron3"/>
    <dgm:cxn modelId="{DBBA5825-84E0-4D44-9886-91BB4C08F35D}" type="presOf" srcId="{802B9545-2E50-6043-BCD5-4CE16763689E}" destId="{95FE86F2-8016-2148-AB85-55A271FA3433}"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8430AE4F-CD31-5546-A5D6-C5EB45581DF4}" type="presOf" srcId="{F8428933-4DE5-AC47-894D-50B33987C09B}" destId="{5DFB4D1F-1288-5949-8A1D-AB7EAB3EBCB0}" srcOrd="0" destOrd="0" presId="urn:microsoft.com/office/officeart/2005/8/layout/hChevron3"/>
    <dgm:cxn modelId="{3FA957F5-ABFA-6B4C-871E-FAFE456C0B93}" type="presOf" srcId="{38750327-0438-314E-BA1F-42951D5F57E0}" destId="{D2102674-308E-DD4C-BDCB-21958B0E4D0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3B8F40E9-1270-F24E-90B7-51A10FFDC335}" type="presOf" srcId="{5C1337C3-C4A0-1F44-B004-95CC5803D0E2}" destId="{D0437609-A5CF-C44F-BD50-2BEF9EEF8D77}" srcOrd="0" destOrd="0" presId="urn:microsoft.com/office/officeart/2005/8/layout/hChevron3"/>
    <dgm:cxn modelId="{403E3A1A-4D37-434C-90B4-C7C1C517F01E}" type="presOf" srcId="{8448ACC3-2816-8E48-8D2E-9C47A05EBE73}" destId="{11DD89CE-4A32-8747-83D9-B773A94565F3}"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4D51AA8B-6391-AE48-8339-0D19F8FD2F5B}" type="presParOf" srcId="{7B1681F5-8DF7-BF44-89D0-7AB8CB713AAB}" destId="{95FE86F2-8016-2148-AB85-55A271FA3433}" srcOrd="0" destOrd="0" presId="urn:microsoft.com/office/officeart/2005/8/layout/hChevron3"/>
    <dgm:cxn modelId="{2BFF3BD9-846B-9146-A673-AD9B5E2C42F2}" type="presParOf" srcId="{7B1681F5-8DF7-BF44-89D0-7AB8CB713AAB}" destId="{48055E06-77FB-F34F-AADF-D9671F838EA8}" srcOrd="1" destOrd="0" presId="urn:microsoft.com/office/officeart/2005/8/layout/hChevron3"/>
    <dgm:cxn modelId="{2BAA617D-5C89-4E47-BE96-8A09658ECFAA}" type="presParOf" srcId="{7B1681F5-8DF7-BF44-89D0-7AB8CB713AAB}" destId="{D2102674-308E-DD4C-BDCB-21958B0E4D07}" srcOrd="2" destOrd="0" presId="urn:microsoft.com/office/officeart/2005/8/layout/hChevron3"/>
    <dgm:cxn modelId="{3FA878FB-7012-C74D-A9C6-F391C4B20EDF}" type="presParOf" srcId="{7B1681F5-8DF7-BF44-89D0-7AB8CB713AAB}" destId="{863C5D07-4C60-F541-B629-BC2B2474CD42}" srcOrd="3" destOrd="0" presId="urn:microsoft.com/office/officeart/2005/8/layout/hChevron3"/>
    <dgm:cxn modelId="{38FD8FBB-F758-E74E-B67F-7005A9DB9708}" type="presParOf" srcId="{7B1681F5-8DF7-BF44-89D0-7AB8CB713AAB}" destId="{F466D9A7-923C-4B4C-B467-098917114998}" srcOrd="4" destOrd="0" presId="urn:microsoft.com/office/officeart/2005/8/layout/hChevron3"/>
    <dgm:cxn modelId="{EDFE87C5-87FA-CF4D-ABE0-5D45D62EF68C}" type="presParOf" srcId="{7B1681F5-8DF7-BF44-89D0-7AB8CB713AAB}" destId="{BA3CC120-CA21-B24B-8608-FE041C8ADD10}" srcOrd="5" destOrd="0" presId="urn:microsoft.com/office/officeart/2005/8/layout/hChevron3"/>
    <dgm:cxn modelId="{884F62E9-3F32-A04E-9D3E-50122E946AAA}" type="presParOf" srcId="{7B1681F5-8DF7-BF44-89D0-7AB8CB713AAB}" destId="{D0437609-A5CF-C44F-BD50-2BEF9EEF8D77}" srcOrd="6" destOrd="0" presId="urn:microsoft.com/office/officeart/2005/8/layout/hChevron3"/>
    <dgm:cxn modelId="{98F5EBA0-984B-2D43-9E86-14D9D01E3B3C}" type="presParOf" srcId="{7B1681F5-8DF7-BF44-89D0-7AB8CB713AAB}" destId="{26668B23-AF28-0145-990E-5FC1DBD4FEFE}" srcOrd="7" destOrd="0" presId="urn:microsoft.com/office/officeart/2005/8/layout/hChevron3"/>
    <dgm:cxn modelId="{141B12FA-E355-914A-8764-5952D23DC162}" type="presParOf" srcId="{7B1681F5-8DF7-BF44-89D0-7AB8CB713AAB}" destId="{11DD89CE-4A32-8747-83D9-B773A94565F3}" srcOrd="8" destOrd="0" presId="urn:microsoft.com/office/officeart/2005/8/layout/hChevron3"/>
    <dgm:cxn modelId="{63ACB681-05B0-C54A-BA88-0E934E1CB309}" type="presParOf" srcId="{7B1681F5-8DF7-BF44-89D0-7AB8CB713AAB}" destId="{2A3C8976-2470-8446-A7AE-48A01C540793}" srcOrd="9" destOrd="0" presId="urn:microsoft.com/office/officeart/2005/8/layout/hChevron3"/>
    <dgm:cxn modelId="{6329FAA0-8306-D640-A39D-1F12EE374004}"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dirty="0" smtClean="0"/>
            <a:t>Motivasyon</a:t>
          </a:r>
          <a:endParaRPr lang="tr-TR" sz="1700" noProof="0" dirty="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dirty="0" smtClean="0"/>
            <a:t>Araştırma Soruları</a:t>
          </a:r>
          <a:endParaRPr lang="tr-TR" sz="1700" noProof="0" dirty="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nchor="ctr"/>
        <a:lstStyle/>
        <a:p>
          <a:pPr>
            <a:lnSpc>
              <a:spcPct val="90000"/>
            </a:lnSpc>
            <a:spcAft>
              <a:spcPts val="0"/>
            </a:spcAft>
          </a:pPr>
          <a:r>
            <a:rPr lang="tr-TR" sz="1700" noProof="0" dirty="0" smtClean="0"/>
            <a:t>Kuramsal </a:t>
          </a:r>
        </a:p>
        <a:p>
          <a:pPr>
            <a:lnSpc>
              <a:spcPct val="90000"/>
            </a:lnSpc>
            <a:spcAft>
              <a:spcPts val="0"/>
            </a:spcAft>
          </a:pPr>
          <a:r>
            <a:rPr lang="tr-TR" sz="1700" noProof="0" dirty="0" smtClean="0"/>
            <a:t>Çerçeve</a:t>
          </a:r>
          <a:endParaRPr lang="tr-TR" sz="1700" noProof="0" dirty="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a:solidFill>
          <a:srgbClr val="6E0101"/>
        </a:solidFill>
      </dgm:spPr>
      <dgm:t>
        <a:bodyPr/>
        <a:lstStyle/>
        <a:p>
          <a:r>
            <a:rPr lang="tr-TR" sz="2000" b="1" noProof="0" smtClean="0"/>
            <a:t>Bulgular</a:t>
          </a:r>
          <a:endParaRPr lang="tr-TR" sz="2000" b="1"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F99DE5C1-1D5A-2644-AB02-F547758286C3}" type="presOf" srcId="{F8428933-4DE5-AC47-894D-50B33987C09B}" destId="{5DFB4D1F-1288-5949-8A1D-AB7EAB3EBCB0}" srcOrd="0" destOrd="0" presId="urn:microsoft.com/office/officeart/2005/8/layout/hChevron3"/>
    <dgm:cxn modelId="{C8F59540-7227-4B4B-9C48-EDDD7540E343}" type="presOf" srcId="{8448ACC3-2816-8E48-8D2E-9C47A05EBE73}" destId="{11DD89CE-4A32-8747-83D9-B773A94565F3}" srcOrd="0" destOrd="0" presId="urn:microsoft.com/office/officeart/2005/8/layout/hChevron3"/>
    <dgm:cxn modelId="{D0868E84-7812-384C-9F53-EE2462CEC027}" type="presOf" srcId="{AE6C4896-98E1-2B41-A88A-02A2DEF2BD76}" destId="{F466D9A7-923C-4B4C-B467-098917114998}"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A3413ABC-A688-8448-8D3E-34C56B247BD8}" srcId="{32DC842F-8A0C-CC43-90E8-9E17265E60D1}" destId="{8448ACC3-2816-8E48-8D2E-9C47A05EBE73}" srcOrd="4" destOrd="0" parTransId="{0AEF8DFC-DA6D-3647-BE97-228409083646}" sibTransId="{66ACD9D8-C185-E74B-AFDF-DE892B0B5E4D}"/>
    <dgm:cxn modelId="{62B8F1A1-BE46-FB4C-B3E8-9931FE2AB894}" type="presOf" srcId="{32DC842F-8A0C-CC43-90E8-9E17265E60D1}" destId="{7B1681F5-8DF7-BF44-89D0-7AB8CB713AAB}"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D1052775-02A7-CF45-8018-6CA2F63C6D96}" type="presOf" srcId="{5C1337C3-C4A0-1F44-B004-95CC5803D0E2}" destId="{D0437609-A5CF-C44F-BD50-2BEF9EEF8D77}" srcOrd="0" destOrd="0" presId="urn:microsoft.com/office/officeart/2005/8/layout/hChevron3"/>
    <dgm:cxn modelId="{0B299DAF-1EA6-484D-B3CA-3041FC8C71D9}" type="presOf" srcId="{802B9545-2E50-6043-BCD5-4CE16763689E}" destId="{95FE86F2-8016-2148-AB85-55A271FA343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CF784667-3F24-5040-A51F-CC788D13E7B7}" type="presOf" srcId="{38750327-0438-314E-BA1F-42951D5F57E0}" destId="{D2102674-308E-DD4C-BDCB-21958B0E4D07}"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E5759676-B3A0-914D-8851-33D662D57B0B}" type="presParOf" srcId="{7B1681F5-8DF7-BF44-89D0-7AB8CB713AAB}" destId="{95FE86F2-8016-2148-AB85-55A271FA3433}" srcOrd="0" destOrd="0" presId="urn:microsoft.com/office/officeart/2005/8/layout/hChevron3"/>
    <dgm:cxn modelId="{52101128-495A-BD42-8282-27D0769D675F}" type="presParOf" srcId="{7B1681F5-8DF7-BF44-89D0-7AB8CB713AAB}" destId="{48055E06-77FB-F34F-AADF-D9671F838EA8}" srcOrd="1" destOrd="0" presId="urn:microsoft.com/office/officeart/2005/8/layout/hChevron3"/>
    <dgm:cxn modelId="{FC1169E3-6FF1-D246-ACC7-03E354058FBF}" type="presParOf" srcId="{7B1681F5-8DF7-BF44-89D0-7AB8CB713AAB}" destId="{D2102674-308E-DD4C-BDCB-21958B0E4D07}" srcOrd="2" destOrd="0" presId="urn:microsoft.com/office/officeart/2005/8/layout/hChevron3"/>
    <dgm:cxn modelId="{E5D6F7C7-BD22-2A44-B789-13A13FDABCB7}" type="presParOf" srcId="{7B1681F5-8DF7-BF44-89D0-7AB8CB713AAB}" destId="{863C5D07-4C60-F541-B629-BC2B2474CD42}" srcOrd="3" destOrd="0" presId="urn:microsoft.com/office/officeart/2005/8/layout/hChevron3"/>
    <dgm:cxn modelId="{0D413AC3-31B3-624B-B481-5FE6DFECDCC1}" type="presParOf" srcId="{7B1681F5-8DF7-BF44-89D0-7AB8CB713AAB}" destId="{F466D9A7-923C-4B4C-B467-098917114998}" srcOrd="4" destOrd="0" presId="urn:microsoft.com/office/officeart/2005/8/layout/hChevron3"/>
    <dgm:cxn modelId="{05FB985B-3D87-CF4A-A3BD-A25B5398DFF0}" type="presParOf" srcId="{7B1681F5-8DF7-BF44-89D0-7AB8CB713AAB}" destId="{BA3CC120-CA21-B24B-8608-FE041C8ADD10}" srcOrd="5" destOrd="0" presId="urn:microsoft.com/office/officeart/2005/8/layout/hChevron3"/>
    <dgm:cxn modelId="{FD0EE81F-509B-3A47-867F-B36ECFF704C3}" type="presParOf" srcId="{7B1681F5-8DF7-BF44-89D0-7AB8CB713AAB}" destId="{D0437609-A5CF-C44F-BD50-2BEF9EEF8D77}" srcOrd="6" destOrd="0" presId="urn:microsoft.com/office/officeart/2005/8/layout/hChevron3"/>
    <dgm:cxn modelId="{CFE7EFFA-19D1-FD42-9734-C835A7B0F03D}" type="presParOf" srcId="{7B1681F5-8DF7-BF44-89D0-7AB8CB713AAB}" destId="{26668B23-AF28-0145-990E-5FC1DBD4FEFE}" srcOrd="7" destOrd="0" presId="urn:microsoft.com/office/officeart/2005/8/layout/hChevron3"/>
    <dgm:cxn modelId="{FE7EF7E4-0E9B-E047-AD72-D6ECBE3E88BB}" type="presParOf" srcId="{7B1681F5-8DF7-BF44-89D0-7AB8CB713AAB}" destId="{11DD89CE-4A32-8747-83D9-B773A94565F3}" srcOrd="8" destOrd="0" presId="urn:microsoft.com/office/officeart/2005/8/layout/hChevron3"/>
    <dgm:cxn modelId="{61ECDFA9-CF3C-884E-95CE-4B763C0F6154}" type="presParOf" srcId="{7B1681F5-8DF7-BF44-89D0-7AB8CB713AAB}" destId="{2A3C8976-2470-8446-A7AE-48A01C540793}" srcOrd="9" destOrd="0" presId="urn:microsoft.com/office/officeart/2005/8/layout/hChevron3"/>
    <dgm:cxn modelId="{CC806D2C-6710-0441-AA34-4628C035B32D}"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en-US" sz="1700" dirty="0" smtClean="0"/>
            <a:t>Motivation</a:t>
          </a:r>
          <a:endParaRPr lang="en-US" sz="1700" dirty="0"/>
        </a:p>
      </dgm:t>
    </dgm:pt>
    <dgm:pt modelId="{CAC53628-1C64-924D-962A-4B62CC4DC056}" type="parTrans" cxnId="{DCC36341-5868-0B4C-9712-D93326DABEEE}">
      <dgm:prSet/>
      <dgm:spPr/>
      <dgm:t>
        <a:bodyPr/>
        <a:lstStyle/>
        <a:p>
          <a:endParaRPr lang="en-US" sz="1700"/>
        </a:p>
      </dgm:t>
    </dgm:pt>
    <dgm:pt modelId="{4E9D2A72-1488-DC44-914E-726993C66A59}" type="sibTrans" cxnId="{DCC36341-5868-0B4C-9712-D93326DABEEE}">
      <dgm:prSet/>
      <dgm:spPr/>
      <dgm:t>
        <a:bodyPr/>
        <a:lstStyle/>
        <a:p>
          <a:endParaRPr lang="en-US" sz="1700"/>
        </a:p>
      </dgm:t>
    </dgm:pt>
    <dgm:pt modelId="{AE6C4896-98E1-2B41-A88A-02A2DEF2BD76}">
      <dgm:prSet phldrT="[Text]" custT="1"/>
      <dgm:spPr/>
      <dgm:t>
        <a:bodyPr/>
        <a:lstStyle/>
        <a:p>
          <a:r>
            <a:rPr lang="en-US" sz="1700" dirty="0" smtClean="0"/>
            <a:t>Research Questions</a:t>
          </a:r>
          <a:endParaRPr lang="en-US" sz="1700" dirty="0"/>
        </a:p>
      </dgm:t>
    </dgm:pt>
    <dgm:pt modelId="{D85F9B55-37AD-0E43-8A33-0BC390D30612}" type="parTrans" cxnId="{661E1922-D93C-BF45-88D5-4A83C237139C}">
      <dgm:prSet/>
      <dgm:spPr/>
      <dgm:t>
        <a:bodyPr/>
        <a:lstStyle/>
        <a:p>
          <a:endParaRPr lang="en-US" sz="1700"/>
        </a:p>
      </dgm:t>
    </dgm:pt>
    <dgm:pt modelId="{7045710B-7737-3544-B74F-7558060CBE59}" type="sibTrans" cxnId="{661E1922-D93C-BF45-88D5-4A83C237139C}">
      <dgm:prSet/>
      <dgm:spPr/>
      <dgm:t>
        <a:bodyPr/>
        <a:lstStyle/>
        <a:p>
          <a:endParaRPr lang="en-US" sz="1700"/>
        </a:p>
      </dgm:t>
    </dgm:pt>
    <dgm:pt modelId="{38750327-0438-314E-BA1F-42951D5F57E0}">
      <dgm:prSet phldrT="[Text]" custT="1"/>
      <dgm:spPr>
        <a:solidFill>
          <a:srgbClr val="6E0101"/>
        </a:solidFill>
      </dgm:spPr>
      <dgm:t>
        <a:bodyPr/>
        <a:lstStyle/>
        <a:p>
          <a:r>
            <a:rPr lang="en-US" sz="2000" b="1" dirty="0" smtClean="0"/>
            <a:t>Conceptual Background</a:t>
          </a:r>
          <a:endParaRPr lang="en-US" sz="2000" b="1" dirty="0"/>
        </a:p>
      </dgm:t>
    </dgm:pt>
    <dgm:pt modelId="{0E92EC91-1387-D348-8F8A-14E088A8F63F}" type="parTrans" cxnId="{26ACC0D2-588F-8F40-BE16-94A0892F932D}">
      <dgm:prSet/>
      <dgm:spPr/>
      <dgm:t>
        <a:bodyPr/>
        <a:lstStyle/>
        <a:p>
          <a:endParaRPr lang="en-US" sz="1700"/>
        </a:p>
      </dgm:t>
    </dgm:pt>
    <dgm:pt modelId="{1CBEEC34-F2CD-2F47-9BBA-AE410E4CF7AF}" type="sibTrans" cxnId="{26ACC0D2-588F-8F40-BE16-94A0892F932D}">
      <dgm:prSet/>
      <dgm:spPr/>
      <dgm:t>
        <a:bodyPr/>
        <a:lstStyle/>
        <a:p>
          <a:endParaRPr lang="en-US" sz="1700"/>
        </a:p>
      </dgm:t>
    </dgm:pt>
    <dgm:pt modelId="{5C1337C3-C4A0-1F44-B004-95CC5803D0E2}">
      <dgm:prSet phldrT="[Text]" custT="1"/>
      <dgm:spPr/>
      <dgm:t>
        <a:bodyPr/>
        <a:lstStyle/>
        <a:p>
          <a:r>
            <a:rPr lang="en-US" sz="1700" dirty="0" smtClean="0"/>
            <a:t>Methodology</a:t>
          </a:r>
          <a:endParaRPr lang="en-US" sz="1700" dirty="0"/>
        </a:p>
      </dgm:t>
    </dgm:pt>
    <dgm:pt modelId="{B0CE2FBC-BB53-DE40-B0F5-138F0E0E8039}" type="parTrans" cxnId="{3A483D9F-1A41-DB4F-80D3-3DBF20992CD6}">
      <dgm:prSet/>
      <dgm:spPr/>
      <dgm:t>
        <a:bodyPr/>
        <a:lstStyle/>
        <a:p>
          <a:endParaRPr lang="en-US" sz="1700"/>
        </a:p>
      </dgm:t>
    </dgm:pt>
    <dgm:pt modelId="{D1AABBEF-FE58-2B44-8BA7-361A746A5C48}" type="sibTrans" cxnId="{3A483D9F-1A41-DB4F-80D3-3DBF20992CD6}">
      <dgm:prSet/>
      <dgm:spPr/>
      <dgm:t>
        <a:bodyPr/>
        <a:lstStyle/>
        <a:p>
          <a:endParaRPr lang="en-US" sz="1700"/>
        </a:p>
      </dgm:t>
    </dgm:pt>
    <dgm:pt modelId="{8448ACC3-2816-8E48-8D2E-9C47A05EBE73}">
      <dgm:prSet phldrT="[Text]" custT="1"/>
      <dgm:spPr/>
      <dgm:t>
        <a:bodyPr/>
        <a:lstStyle/>
        <a:p>
          <a:r>
            <a:rPr lang="en-US" sz="1700" dirty="0" smtClean="0"/>
            <a:t>Findings</a:t>
          </a:r>
          <a:endParaRPr lang="en-US" sz="1700" dirty="0"/>
        </a:p>
      </dgm:t>
    </dgm:pt>
    <dgm:pt modelId="{0AEF8DFC-DA6D-3647-BE97-228409083646}" type="parTrans" cxnId="{A3413ABC-A688-8448-8D3E-34C56B247BD8}">
      <dgm:prSet/>
      <dgm:spPr/>
      <dgm:t>
        <a:bodyPr/>
        <a:lstStyle/>
        <a:p>
          <a:endParaRPr lang="en-US" sz="1700"/>
        </a:p>
      </dgm:t>
    </dgm:pt>
    <dgm:pt modelId="{66ACD9D8-C185-E74B-AFDF-DE892B0B5E4D}" type="sibTrans" cxnId="{A3413ABC-A688-8448-8D3E-34C56B247BD8}">
      <dgm:prSet/>
      <dgm:spPr/>
      <dgm:t>
        <a:bodyPr/>
        <a:lstStyle/>
        <a:p>
          <a:endParaRPr lang="en-US" sz="1700"/>
        </a:p>
      </dgm:t>
    </dgm:pt>
    <dgm:pt modelId="{F8428933-4DE5-AC47-894D-50B33987C09B}">
      <dgm:prSet phldrT="[Text]" custT="1"/>
      <dgm:spPr/>
      <dgm:t>
        <a:bodyPr/>
        <a:lstStyle/>
        <a:p>
          <a:r>
            <a:rPr lang="en-US" sz="1700" dirty="0" smtClean="0"/>
            <a:t>Discussion</a:t>
          </a:r>
          <a:endParaRPr lang="en-US" sz="1700" dirty="0"/>
        </a:p>
      </dgm:t>
    </dgm:pt>
    <dgm:pt modelId="{38011494-B91C-9840-9B0F-E5EABAE6F0AA}" type="parTrans" cxnId="{5F9667CC-F508-9B43-A1F2-DB6360549CD1}">
      <dgm:prSet/>
      <dgm:spPr/>
      <dgm:t>
        <a:bodyPr/>
        <a:lstStyle/>
        <a:p>
          <a:endParaRPr lang="en-US" sz="1700"/>
        </a:p>
      </dgm:t>
    </dgm:pt>
    <dgm:pt modelId="{67EB1828-642A-FF41-A3E9-6102E0F19DD8}" type="sibTrans" cxnId="{5F9667CC-F508-9B43-A1F2-DB6360549CD1}">
      <dgm:prSet/>
      <dgm:spPr/>
      <dgm:t>
        <a:bodyPr/>
        <a:lstStyle/>
        <a:p>
          <a:endParaRPr lang="en-US" sz="170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3E70CDF6-94A4-8148-836C-F18E09D22FA5}" type="presOf" srcId="{8448ACC3-2816-8E48-8D2E-9C47A05EBE73}" destId="{11DD89CE-4A32-8747-83D9-B773A94565F3}"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AC9B3965-0CDB-954F-BD95-A369BD0143CB}" type="presOf" srcId="{5C1337C3-C4A0-1F44-B004-95CC5803D0E2}" destId="{D0437609-A5CF-C44F-BD50-2BEF9EEF8D77}"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C9FC2D90-EC02-FC4B-A488-473CEE36A5F0}" type="presOf" srcId="{AE6C4896-98E1-2B41-A88A-02A2DEF2BD76}" destId="{F466D9A7-923C-4B4C-B467-098917114998}"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B5485FFB-C668-414F-9F91-3341328BFD26}" type="presOf" srcId="{38750327-0438-314E-BA1F-42951D5F57E0}" destId="{D2102674-308E-DD4C-BDCB-21958B0E4D07}" srcOrd="0" destOrd="0" presId="urn:microsoft.com/office/officeart/2005/8/layout/hChevron3"/>
    <dgm:cxn modelId="{8061953F-219E-2541-8A0C-72AC7D462996}" type="presOf" srcId="{F8428933-4DE5-AC47-894D-50B33987C09B}" destId="{5DFB4D1F-1288-5949-8A1D-AB7EAB3EBCB0}"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9F3B00A7-503A-8E47-9AFA-7C349CAB4699}" type="presOf" srcId="{32DC842F-8A0C-CC43-90E8-9E17265E60D1}" destId="{7B1681F5-8DF7-BF44-89D0-7AB8CB713AAB}" srcOrd="0" destOrd="0" presId="urn:microsoft.com/office/officeart/2005/8/layout/hChevron3"/>
    <dgm:cxn modelId="{4C9B3D92-FCAF-FF4F-ABA3-01AD2086B0C3}" type="presOf" srcId="{802B9545-2E50-6043-BCD5-4CE16763689E}" destId="{95FE86F2-8016-2148-AB85-55A271FA3433}"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72A89A0B-D74E-6D43-9878-66A77526D4BF}" type="presParOf" srcId="{7B1681F5-8DF7-BF44-89D0-7AB8CB713AAB}" destId="{95FE86F2-8016-2148-AB85-55A271FA3433}" srcOrd="0" destOrd="0" presId="urn:microsoft.com/office/officeart/2005/8/layout/hChevron3"/>
    <dgm:cxn modelId="{90074B85-58C5-484A-9DEE-AB8CF8ED1785}" type="presParOf" srcId="{7B1681F5-8DF7-BF44-89D0-7AB8CB713AAB}" destId="{48055E06-77FB-F34F-AADF-D9671F838EA8}" srcOrd="1" destOrd="0" presId="urn:microsoft.com/office/officeart/2005/8/layout/hChevron3"/>
    <dgm:cxn modelId="{29CB9291-4D7D-C340-87CE-56C4CA57289E}" type="presParOf" srcId="{7B1681F5-8DF7-BF44-89D0-7AB8CB713AAB}" destId="{D2102674-308E-DD4C-BDCB-21958B0E4D07}" srcOrd="2" destOrd="0" presId="urn:microsoft.com/office/officeart/2005/8/layout/hChevron3"/>
    <dgm:cxn modelId="{C299BF61-1A90-C646-A246-CE3D87A308F4}" type="presParOf" srcId="{7B1681F5-8DF7-BF44-89D0-7AB8CB713AAB}" destId="{863C5D07-4C60-F541-B629-BC2B2474CD42}" srcOrd="3" destOrd="0" presId="urn:microsoft.com/office/officeart/2005/8/layout/hChevron3"/>
    <dgm:cxn modelId="{FC1E4349-E816-3247-BC20-22B54F687182}" type="presParOf" srcId="{7B1681F5-8DF7-BF44-89D0-7AB8CB713AAB}" destId="{F466D9A7-923C-4B4C-B467-098917114998}" srcOrd="4" destOrd="0" presId="urn:microsoft.com/office/officeart/2005/8/layout/hChevron3"/>
    <dgm:cxn modelId="{3723711E-DCE2-3B40-AF95-E04CFF3A86EC}" type="presParOf" srcId="{7B1681F5-8DF7-BF44-89D0-7AB8CB713AAB}" destId="{BA3CC120-CA21-B24B-8608-FE041C8ADD10}" srcOrd="5" destOrd="0" presId="urn:microsoft.com/office/officeart/2005/8/layout/hChevron3"/>
    <dgm:cxn modelId="{149A6AC4-58F8-7C4A-8919-6DB1567BE314}" type="presParOf" srcId="{7B1681F5-8DF7-BF44-89D0-7AB8CB713AAB}" destId="{D0437609-A5CF-C44F-BD50-2BEF9EEF8D77}" srcOrd="6" destOrd="0" presId="urn:microsoft.com/office/officeart/2005/8/layout/hChevron3"/>
    <dgm:cxn modelId="{37157660-F570-C849-9B23-B2973C82B207}" type="presParOf" srcId="{7B1681F5-8DF7-BF44-89D0-7AB8CB713AAB}" destId="{26668B23-AF28-0145-990E-5FC1DBD4FEFE}" srcOrd="7" destOrd="0" presId="urn:microsoft.com/office/officeart/2005/8/layout/hChevron3"/>
    <dgm:cxn modelId="{205D9A17-6902-A747-B03A-59CEB405DA68}" type="presParOf" srcId="{7B1681F5-8DF7-BF44-89D0-7AB8CB713AAB}" destId="{11DD89CE-4A32-8747-83D9-B773A94565F3}" srcOrd="8" destOrd="0" presId="urn:microsoft.com/office/officeart/2005/8/layout/hChevron3"/>
    <dgm:cxn modelId="{63A9C269-4334-5640-92A9-4F0393EF857C}" type="presParOf" srcId="{7B1681F5-8DF7-BF44-89D0-7AB8CB713AAB}" destId="{2A3C8976-2470-8446-A7AE-48A01C540793}" srcOrd="9" destOrd="0" presId="urn:microsoft.com/office/officeart/2005/8/layout/hChevron3"/>
    <dgm:cxn modelId="{EEA407B8-C7DA-2346-B61A-22685F629146}"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smtClean="0"/>
            <a:t>Motivasyon</a:t>
          </a:r>
          <a:endParaRPr lang="tr-TR" sz="1700" noProof="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smtClean="0"/>
            <a:t>Araştırma Soruları</a:t>
          </a:r>
          <a:endParaRPr lang="tr-TR" sz="1700" noProof="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a:solidFill>
          <a:srgbClr val="6E0101"/>
        </a:solidFill>
      </dgm:spPr>
      <dgm:t>
        <a:bodyPr/>
        <a:lstStyle/>
        <a:p>
          <a:r>
            <a:rPr lang="tr-TR" sz="2000" b="1" noProof="0" smtClean="0"/>
            <a:t>Kuramsal Çerçeve</a:t>
          </a:r>
          <a:endParaRPr lang="tr-TR" sz="2000" b="1" noProof="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dirty="0" smtClean="0"/>
            <a:t>Metot</a:t>
          </a:r>
          <a:endParaRPr lang="tr-TR" sz="1700" noProof="0" dirty="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dgm:t>
        <a:bodyPr/>
        <a:lstStyle/>
        <a:p>
          <a:r>
            <a:rPr lang="tr-TR" sz="1700" noProof="0" smtClean="0"/>
            <a:t>Bulgular</a:t>
          </a:r>
          <a:endParaRPr lang="tr-TR" sz="1700"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dirty="0" smtClean="0"/>
            <a:t>Sonuç &amp; Öneriler</a:t>
          </a:r>
          <a:endParaRPr lang="tr-TR" sz="1700" noProof="0" dirty="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8CA7CB54-43CA-D146-84FF-2A88F1D57E3A}" type="presOf" srcId="{802B9545-2E50-6043-BCD5-4CE16763689E}" destId="{95FE86F2-8016-2148-AB85-55A271FA3433}"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A14DBB7C-EEB4-994F-B4B1-47F650D51308}" type="presOf" srcId="{AE6C4896-98E1-2B41-A88A-02A2DEF2BD76}" destId="{F466D9A7-923C-4B4C-B467-098917114998}"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3ADD83A1-BCFB-A94E-9B7D-6069BE9743F5}" type="presOf" srcId="{8448ACC3-2816-8E48-8D2E-9C47A05EBE73}" destId="{11DD89CE-4A32-8747-83D9-B773A94565F3}"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1E842C24-AF2E-BE4F-A32E-7075E83AFA2F}" type="presOf" srcId="{32DC842F-8A0C-CC43-90E8-9E17265E60D1}" destId="{7B1681F5-8DF7-BF44-89D0-7AB8CB713AAB}" srcOrd="0" destOrd="0" presId="urn:microsoft.com/office/officeart/2005/8/layout/hChevron3"/>
    <dgm:cxn modelId="{EE83E663-8271-4F4A-8F50-52AD7E86F890}" type="presOf" srcId="{F8428933-4DE5-AC47-894D-50B33987C09B}" destId="{5DFB4D1F-1288-5949-8A1D-AB7EAB3EBCB0}" srcOrd="0" destOrd="0" presId="urn:microsoft.com/office/officeart/2005/8/layout/hChevron3"/>
    <dgm:cxn modelId="{9368FF30-6842-D543-BF97-3E73A5F2F211}" type="presOf" srcId="{5C1337C3-C4A0-1F44-B004-95CC5803D0E2}" destId="{D0437609-A5CF-C44F-BD50-2BEF9EEF8D77}"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1" destOrd="0" parTransId="{0E92EC91-1387-D348-8F8A-14E088A8F63F}" sibTransId="{1CBEEC34-F2CD-2F47-9BBA-AE410E4CF7AF}"/>
    <dgm:cxn modelId="{DEDBFFCB-ACF6-B143-8F94-3C024282B683}" type="presOf" srcId="{38750327-0438-314E-BA1F-42951D5F57E0}" destId="{D2102674-308E-DD4C-BDCB-21958B0E4D07}" srcOrd="0" destOrd="0" presId="urn:microsoft.com/office/officeart/2005/8/layout/hChevron3"/>
    <dgm:cxn modelId="{1E03CD91-E5E0-CF42-9907-F79BAEA34126}" type="presParOf" srcId="{7B1681F5-8DF7-BF44-89D0-7AB8CB713AAB}" destId="{95FE86F2-8016-2148-AB85-55A271FA3433}" srcOrd="0" destOrd="0" presId="urn:microsoft.com/office/officeart/2005/8/layout/hChevron3"/>
    <dgm:cxn modelId="{EAF0D63C-8988-9045-AC83-3691787B73FB}" type="presParOf" srcId="{7B1681F5-8DF7-BF44-89D0-7AB8CB713AAB}" destId="{48055E06-77FB-F34F-AADF-D9671F838EA8}" srcOrd="1" destOrd="0" presId="urn:microsoft.com/office/officeart/2005/8/layout/hChevron3"/>
    <dgm:cxn modelId="{71B2A1B1-A14B-1549-A3E8-7893B9820F0C}" type="presParOf" srcId="{7B1681F5-8DF7-BF44-89D0-7AB8CB713AAB}" destId="{D2102674-308E-DD4C-BDCB-21958B0E4D07}" srcOrd="2" destOrd="0" presId="urn:microsoft.com/office/officeart/2005/8/layout/hChevron3"/>
    <dgm:cxn modelId="{C2440261-4153-2545-82C0-4BAEA1D72BAF}" type="presParOf" srcId="{7B1681F5-8DF7-BF44-89D0-7AB8CB713AAB}" destId="{863C5D07-4C60-F541-B629-BC2B2474CD42}" srcOrd="3" destOrd="0" presId="urn:microsoft.com/office/officeart/2005/8/layout/hChevron3"/>
    <dgm:cxn modelId="{1025FED3-78E7-8840-AE3E-C73E0CEB17F5}" type="presParOf" srcId="{7B1681F5-8DF7-BF44-89D0-7AB8CB713AAB}" destId="{F466D9A7-923C-4B4C-B467-098917114998}" srcOrd="4" destOrd="0" presId="urn:microsoft.com/office/officeart/2005/8/layout/hChevron3"/>
    <dgm:cxn modelId="{CB959CE2-61C3-8A49-AAC2-1A794E2C4E12}" type="presParOf" srcId="{7B1681F5-8DF7-BF44-89D0-7AB8CB713AAB}" destId="{BA3CC120-CA21-B24B-8608-FE041C8ADD10}" srcOrd="5" destOrd="0" presId="urn:microsoft.com/office/officeart/2005/8/layout/hChevron3"/>
    <dgm:cxn modelId="{34A6EE1B-57D0-9648-97A6-4699E706F7B1}" type="presParOf" srcId="{7B1681F5-8DF7-BF44-89D0-7AB8CB713AAB}" destId="{D0437609-A5CF-C44F-BD50-2BEF9EEF8D77}" srcOrd="6" destOrd="0" presId="urn:microsoft.com/office/officeart/2005/8/layout/hChevron3"/>
    <dgm:cxn modelId="{4CF5821F-EA48-7044-B95A-1A1A419E3782}" type="presParOf" srcId="{7B1681F5-8DF7-BF44-89D0-7AB8CB713AAB}" destId="{26668B23-AF28-0145-990E-5FC1DBD4FEFE}" srcOrd="7" destOrd="0" presId="urn:microsoft.com/office/officeart/2005/8/layout/hChevron3"/>
    <dgm:cxn modelId="{C86A83AF-86C3-1346-B7DC-D0E170FA441D}" type="presParOf" srcId="{7B1681F5-8DF7-BF44-89D0-7AB8CB713AAB}" destId="{11DD89CE-4A32-8747-83D9-B773A94565F3}" srcOrd="8" destOrd="0" presId="urn:microsoft.com/office/officeart/2005/8/layout/hChevron3"/>
    <dgm:cxn modelId="{95BB659A-3867-0042-BCA0-44220FD5B62A}" type="presParOf" srcId="{7B1681F5-8DF7-BF44-89D0-7AB8CB713AAB}" destId="{2A3C8976-2470-8446-A7AE-48A01C540793}" srcOrd="9" destOrd="0" presId="urn:microsoft.com/office/officeart/2005/8/layout/hChevron3"/>
    <dgm:cxn modelId="{923C3951-6231-0443-B267-DF88B1E95A45}"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smtClean="0"/>
            <a:t>Motivasyon</a:t>
          </a:r>
          <a:endParaRPr lang="tr-TR" sz="1700" noProof="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smtClean="0"/>
            <a:t>Araştırma Soruları</a:t>
          </a:r>
          <a:endParaRPr lang="tr-TR" sz="1700" noProof="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a:solidFill>
          <a:srgbClr val="6E0101"/>
        </a:solidFill>
      </dgm:spPr>
      <dgm:t>
        <a:bodyPr/>
        <a:lstStyle/>
        <a:p>
          <a:r>
            <a:rPr lang="tr-TR" sz="2000" b="1" noProof="0" smtClean="0"/>
            <a:t>Kuramsal Çerçeve</a:t>
          </a:r>
          <a:endParaRPr lang="tr-TR" sz="2000" b="1" noProof="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dirty="0" smtClean="0"/>
            <a:t>Metot</a:t>
          </a:r>
          <a:endParaRPr lang="tr-TR" sz="1700" noProof="0" dirty="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dgm:t>
        <a:bodyPr/>
        <a:lstStyle/>
        <a:p>
          <a:r>
            <a:rPr lang="tr-TR" sz="1700" noProof="0" smtClean="0"/>
            <a:t>Bulgular</a:t>
          </a:r>
          <a:endParaRPr lang="tr-TR" sz="1700"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2752D725-A9C8-EF4E-A2E7-DDCB6744C72D}" type="presOf" srcId="{AE6C4896-98E1-2B41-A88A-02A2DEF2BD76}" destId="{F466D9A7-923C-4B4C-B467-098917114998}" srcOrd="0" destOrd="0" presId="urn:microsoft.com/office/officeart/2005/8/layout/hChevron3"/>
    <dgm:cxn modelId="{ECCA8D2B-1401-8247-A81C-0626C4F016C6}" type="presOf" srcId="{5C1337C3-C4A0-1F44-B004-95CC5803D0E2}" destId="{D0437609-A5CF-C44F-BD50-2BEF9EEF8D77}"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378C7A0D-3A92-C74C-89E1-196C57D95E0A}" type="presOf" srcId="{32DC842F-8A0C-CC43-90E8-9E17265E60D1}" destId="{7B1681F5-8DF7-BF44-89D0-7AB8CB713AAB}" srcOrd="0" destOrd="0" presId="urn:microsoft.com/office/officeart/2005/8/layout/hChevron3"/>
    <dgm:cxn modelId="{661E1922-D93C-BF45-88D5-4A83C237139C}" srcId="{32DC842F-8A0C-CC43-90E8-9E17265E60D1}" destId="{AE6C4896-98E1-2B41-A88A-02A2DEF2BD76}" srcOrd="2" destOrd="0" parTransId="{D85F9B55-37AD-0E43-8A33-0BC390D30612}" sibTransId="{7045710B-7737-3544-B74F-7558060CBE59}"/>
    <dgm:cxn modelId="{0D4ABDA6-A6EF-E24A-8124-56597EAA62F8}" type="presOf" srcId="{802B9545-2E50-6043-BCD5-4CE16763689E}" destId="{95FE86F2-8016-2148-AB85-55A271FA3433}" srcOrd="0" destOrd="0" presId="urn:microsoft.com/office/officeart/2005/8/layout/hChevron3"/>
    <dgm:cxn modelId="{1C93303C-DC4E-3D48-AF37-02CC8E6F24A5}" type="presOf" srcId="{F8428933-4DE5-AC47-894D-50B33987C09B}" destId="{5DFB4D1F-1288-5949-8A1D-AB7EAB3EBCB0}" srcOrd="0" destOrd="0" presId="urn:microsoft.com/office/officeart/2005/8/layout/hChevron3"/>
    <dgm:cxn modelId="{85643F30-41D3-DA4A-923E-8C67C7383F07}" type="presOf" srcId="{8448ACC3-2816-8E48-8D2E-9C47A05EBE73}" destId="{11DD89CE-4A32-8747-83D9-B773A94565F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569C7E87-632B-2C4D-820E-6E55B0F1E2EB}" type="presOf" srcId="{38750327-0438-314E-BA1F-42951D5F57E0}" destId="{D2102674-308E-DD4C-BDCB-21958B0E4D07}"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C22F3A87-B414-994F-A012-37463A9D401C}" type="presParOf" srcId="{7B1681F5-8DF7-BF44-89D0-7AB8CB713AAB}" destId="{95FE86F2-8016-2148-AB85-55A271FA3433}" srcOrd="0" destOrd="0" presId="urn:microsoft.com/office/officeart/2005/8/layout/hChevron3"/>
    <dgm:cxn modelId="{FAC00FD3-7A7D-414F-83FA-F10AED795435}" type="presParOf" srcId="{7B1681F5-8DF7-BF44-89D0-7AB8CB713AAB}" destId="{48055E06-77FB-F34F-AADF-D9671F838EA8}" srcOrd="1" destOrd="0" presId="urn:microsoft.com/office/officeart/2005/8/layout/hChevron3"/>
    <dgm:cxn modelId="{74F6A87C-523B-E940-B6A2-79F996DF5641}" type="presParOf" srcId="{7B1681F5-8DF7-BF44-89D0-7AB8CB713AAB}" destId="{D2102674-308E-DD4C-BDCB-21958B0E4D07}" srcOrd="2" destOrd="0" presId="urn:microsoft.com/office/officeart/2005/8/layout/hChevron3"/>
    <dgm:cxn modelId="{98BCC1D8-D0A2-3B4C-AB21-D4BF50D54D2D}" type="presParOf" srcId="{7B1681F5-8DF7-BF44-89D0-7AB8CB713AAB}" destId="{863C5D07-4C60-F541-B629-BC2B2474CD42}" srcOrd="3" destOrd="0" presId="urn:microsoft.com/office/officeart/2005/8/layout/hChevron3"/>
    <dgm:cxn modelId="{D4276709-F546-CA4A-B418-462C268E18B1}" type="presParOf" srcId="{7B1681F5-8DF7-BF44-89D0-7AB8CB713AAB}" destId="{F466D9A7-923C-4B4C-B467-098917114998}" srcOrd="4" destOrd="0" presId="urn:microsoft.com/office/officeart/2005/8/layout/hChevron3"/>
    <dgm:cxn modelId="{9073C67E-1960-9649-86E0-0B06550EBAEC}" type="presParOf" srcId="{7B1681F5-8DF7-BF44-89D0-7AB8CB713AAB}" destId="{BA3CC120-CA21-B24B-8608-FE041C8ADD10}" srcOrd="5" destOrd="0" presId="urn:microsoft.com/office/officeart/2005/8/layout/hChevron3"/>
    <dgm:cxn modelId="{D14EE8E2-DAB6-9A44-8903-A9FC5BEFC449}" type="presParOf" srcId="{7B1681F5-8DF7-BF44-89D0-7AB8CB713AAB}" destId="{D0437609-A5CF-C44F-BD50-2BEF9EEF8D77}" srcOrd="6" destOrd="0" presId="urn:microsoft.com/office/officeart/2005/8/layout/hChevron3"/>
    <dgm:cxn modelId="{F153CCE4-E6AB-B94C-94B6-7576F1E10CE5}" type="presParOf" srcId="{7B1681F5-8DF7-BF44-89D0-7AB8CB713AAB}" destId="{26668B23-AF28-0145-990E-5FC1DBD4FEFE}" srcOrd="7" destOrd="0" presId="urn:microsoft.com/office/officeart/2005/8/layout/hChevron3"/>
    <dgm:cxn modelId="{4EDF5A97-1E8A-4B4C-BFC7-A268A675469E}" type="presParOf" srcId="{7B1681F5-8DF7-BF44-89D0-7AB8CB713AAB}" destId="{11DD89CE-4A32-8747-83D9-B773A94565F3}" srcOrd="8" destOrd="0" presId="urn:microsoft.com/office/officeart/2005/8/layout/hChevron3"/>
    <dgm:cxn modelId="{BAD05087-99BB-E348-BF2C-0458C118A82E}" type="presParOf" srcId="{7B1681F5-8DF7-BF44-89D0-7AB8CB713AAB}" destId="{2A3C8976-2470-8446-A7AE-48A01C540793}" srcOrd="9" destOrd="0" presId="urn:microsoft.com/office/officeart/2005/8/layout/hChevron3"/>
    <dgm:cxn modelId="{8D1D206D-90A2-1E44-AC34-D3297CF48F98}"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smtClean="0"/>
            <a:t>Motivasyon</a:t>
          </a:r>
          <a:endParaRPr lang="tr-TR" sz="1700" noProof="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smtClean="0"/>
            <a:t>Araştırma Soruları</a:t>
          </a:r>
          <a:endParaRPr lang="tr-TR" sz="1700" noProof="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a:solidFill>
          <a:srgbClr val="6E0101"/>
        </a:solidFill>
      </dgm:spPr>
      <dgm:t>
        <a:bodyPr/>
        <a:lstStyle/>
        <a:p>
          <a:r>
            <a:rPr lang="tr-TR" sz="2000" b="1" noProof="0" smtClean="0"/>
            <a:t>Kuramsal Çerçeve</a:t>
          </a:r>
          <a:endParaRPr lang="tr-TR" sz="2000" b="1" noProof="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dirty="0" smtClean="0"/>
            <a:t>Metot</a:t>
          </a:r>
          <a:endParaRPr lang="tr-TR" sz="1700" noProof="0" dirty="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dgm:t>
        <a:bodyPr/>
        <a:lstStyle/>
        <a:p>
          <a:r>
            <a:rPr lang="tr-TR" sz="1700" noProof="0" smtClean="0"/>
            <a:t>Bulgular</a:t>
          </a:r>
          <a:endParaRPr lang="tr-TR" sz="1700"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01D3AF2F-8D23-7940-A93E-719B44C6172F}" type="presOf" srcId="{F8428933-4DE5-AC47-894D-50B33987C09B}" destId="{5DFB4D1F-1288-5949-8A1D-AB7EAB3EBCB0}"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661E1922-D93C-BF45-88D5-4A83C237139C}" srcId="{32DC842F-8A0C-CC43-90E8-9E17265E60D1}" destId="{AE6C4896-98E1-2B41-A88A-02A2DEF2BD76}" srcOrd="2" destOrd="0" parTransId="{D85F9B55-37AD-0E43-8A33-0BC390D30612}" sibTransId="{7045710B-7737-3544-B74F-7558060CBE59}"/>
    <dgm:cxn modelId="{5F9667CC-F508-9B43-A1F2-DB6360549CD1}" srcId="{32DC842F-8A0C-CC43-90E8-9E17265E60D1}" destId="{F8428933-4DE5-AC47-894D-50B33987C09B}" srcOrd="5" destOrd="0" parTransId="{38011494-B91C-9840-9B0F-E5EABAE6F0AA}" sibTransId="{67EB1828-642A-FF41-A3E9-6102E0F19DD8}"/>
    <dgm:cxn modelId="{D20D202F-9D1D-A840-946E-386A258F5710}" type="presOf" srcId="{32DC842F-8A0C-CC43-90E8-9E17265E60D1}" destId="{7B1681F5-8DF7-BF44-89D0-7AB8CB713AAB}" srcOrd="0" destOrd="0" presId="urn:microsoft.com/office/officeart/2005/8/layout/hChevron3"/>
    <dgm:cxn modelId="{AAC572FD-92D9-2C46-B2A5-64601481042F}" type="presOf" srcId="{AE6C4896-98E1-2B41-A88A-02A2DEF2BD76}" destId="{F466D9A7-923C-4B4C-B467-098917114998}" srcOrd="0" destOrd="0" presId="urn:microsoft.com/office/officeart/2005/8/layout/hChevron3"/>
    <dgm:cxn modelId="{431240BC-5F9F-2D44-BCA7-A013F0B84DAC}" type="presOf" srcId="{8448ACC3-2816-8E48-8D2E-9C47A05EBE73}" destId="{11DD89CE-4A32-8747-83D9-B773A94565F3}" srcOrd="0" destOrd="0" presId="urn:microsoft.com/office/officeart/2005/8/layout/hChevron3"/>
    <dgm:cxn modelId="{807712E3-F083-E047-9A1F-5202A1FFB91C}" type="presOf" srcId="{5C1337C3-C4A0-1F44-B004-95CC5803D0E2}" destId="{D0437609-A5CF-C44F-BD50-2BEF9EEF8D77}" srcOrd="0" destOrd="0" presId="urn:microsoft.com/office/officeart/2005/8/layout/hChevron3"/>
    <dgm:cxn modelId="{3350170C-D01C-9E44-8DB2-A706D6E6B501}" type="presOf" srcId="{38750327-0438-314E-BA1F-42951D5F57E0}" destId="{D2102674-308E-DD4C-BDCB-21958B0E4D07}" srcOrd="0" destOrd="0" presId="urn:microsoft.com/office/officeart/2005/8/layout/hChevron3"/>
    <dgm:cxn modelId="{26ACC0D2-588F-8F40-BE16-94A0892F932D}" srcId="{32DC842F-8A0C-CC43-90E8-9E17265E60D1}" destId="{38750327-0438-314E-BA1F-42951D5F57E0}" srcOrd="1" destOrd="0" parTransId="{0E92EC91-1387-D348-8F8A-14E088A8F63F}" sibTransId="{1CBEEC34-F2CD-2F47-9BBA-AE410E4CF7AF}"/>
    <dgm:cxn modelId="{A3413ABC-A688-8448-8D3E-34C56B247BD8}" srcId="{32DC842F-8A0C-CC43-90E8-9E17265E60D1}" destId="{8448ACC3-2816-8E48-8D2E-9C47A05EBE73}" srcOrd="4" destOrd="0" parTransId="{0AEF8DFC-DA6D-3647-BE97-228409083646}" sibTransId="{66ACD9D8-C185-E74B-AFDF-DE892B0B5E4D}"/>
    <dgm:cxn modelId="{43954749-60F4-9A44-B11B-4B38C6C7D4B8}" type="presOf" srcId="{802B9545-2E50-6043-BCD5-4CE16763689E}" destId="{95FE86F2-8016-2148-AB85-55A271FA3433}" srcOrd="0" destOrd="0" presId="urn:microsoft.com/office/officeart/2005/8/layout/hChevron3"/>
    <dgm:cxn modelId="{59982198-56EE-8048-A4A4-9904FC1E337B}" type="presParOf" srcId="{7B1681F5-8DF7-BF44-89D0-7AB8CB713AAB}" destId="{95FE86F2-8016-2148-AB85-55A271FA3433}" srcOrd="0" destOrd="0" presId="urn:microsoft.com/office/officeart/2005/8/layout/hChevron3"/>
    <dgm:cxn modelId="{F9627816-3F4D-BD46-AA04-71140DD7330D}" type="presParOf" srcId="{7B1681F5-8DF7-BF44-89D0-7AB8CB713AAB}" destId="{48055E06-77FB-F34F-AADF-D9671F838EA8}" srcOrd="1" destOrd="0" presId="urn:microsoft.com/office/officeart/2005/8/layout/hChevron3"/>
    <dgm:cxn modelId="{57A73068-8960-4342-BE16-8AF1A8021CFB}" type="presParOf" srcId="{7B1681F5-8DF7-BF44-89D0-7AB8CB713AAB}" destId="{D2102674-308E-DD4C-BDCB-21958B0E4D07}" srcOrd="2" destOrd="0" presId="urn:microsoft.com/office/officeart/2005/8/layout/hChevron3"/>
    <dgm:cxn modelId="{BB1655D3-DB70-AA49-9315-2FD1331F2333}" type="presParOf" srcId="{7B1681F5-8DF7-BF44-89D0-7AB8CB713AAB}" destId="{863C5D07-4C60-F541-B629-BC2B2474CD42}" srcOrd="3" destOrd="0" presId="urn:microsoft.com/office/officeart/2005/8/layout/hChevron3"/>
    <dgm:cxn modelId="{9B2DEE88-5F03-3C4E-BB99-80F57911DC49}" type="presParOf" srcId="{7B1681F5-8DF7-BF44-89D0-7AB8CB713AAB}" destId="{F466D9A7-923C-4B4C-B467-098917114998}" srcOrd="4" destOrd="0" presId="urn:microsoft.com/office/officeart/2005/8/layout/hChevron3"/>
    <dgm:cxn modelId="{A1670BF2-7DD2-9041-970F-375EEFE881B6}" type="presParOf" srcId="{7B1681F5-8DF7-BF44-89D0-7AB8CB713AAB}" destId="{BA3CC120-CA21-B24B-8608-FE041C8ADD10}" srcOrd="5" destOrd="0" presId="urn:microsoft.com/office/officeart/2005/8/layout/hChevron3"/>
    <dgm:cxn modelId="{6C73BC43-3911-544A-AD6D-3E4FAFF08726}" type="presParOf" srcId="{7B1681F5-8DF7-BF44-89D0-7AB8CB713AAB}" destId="{D0437609-A5CF-C44F-BD50-2BEF9EEF8D77}" srcOrd="6" destOrd="0" presId="urn:microsoft.com/office/officeart/2005/8/layout/hChevron3"/>
    <dgm:cxn modelId="{387C9378-C58F-F646-900E-D611A9B3F1FA}" type="presParOf" srcId="{7B1681F5-8DF7-BF44-89D0-7AB8CB713AAB}" destId="{26668B23-AF28-0145-990E-5FC1DBD4FEFE}" srcOrd="7" destOrd="0" presId="urn:microsoft.com/office/officeart/2005/8/layout/hChevron3"/>
    <dgm:cxn modelId="{17CAC8F9-BE40-7841-9480-4953EDBB7053}" type="presParOf" srcId="{7B1681F5-8DF7-BF44-89D0-7AB8CB713AAB}" destId="{11DD89CE-4A32-8747-83D9-B773A94565F3}" srcOrd="8" destOrd="0" presId="urn:microsoft.com/office/officeart/2005/8/layout/hChevron3"/>
    <dgm:cxn modelId="{E2F580D9-0DF6-8A42-8C32-CCA307497448}" type="presParOf" srcId="{7B1681F5-8DF7-BF44-89D0-7AB8CB713AAB}" destId="{2A3C8976-2470-8446-A7AE-48A01C540793}" srcOrd="9" destOrd="0" presId="urn:microsoft.com/office/officeart/2005/8/layout/hChevron3"/>
    <dgm:cxn modelId="{0F5954CF-5343-2D46-BBB5-0BD984D4CC23}"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smtClean="0"/>
            <a:t>Motivasyon</a:t>
          </a:r>
          <a:endParaRPr lang="tr-TR" sz="1700" noProof="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smtClean="0"/>
            <a:t>Kuramsal</a:t>
          </a:r>
        </a:p>
        <a:p>
          <a:r>
            <a:rPr lang="tr-TR" sz="1700" noProof="0" smtClean="0"/>
            <a:t>Çerçeve</a:t>
          </a:r>
          <a:endParaRPr lang="tr-TR" sz="1700" noProof="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a:solidFill>
          <a:srgbClr val="6E0101"/>
        </a:solidFill>
      </dgm:spPr>
      <dgm:t>
        <a:bodyPr/>
        <a:lstStyle/>
        <a:p>
          <a:r>
            <a:rPr lang="tr-TR" sz="2000" b="1" noProof="0" smtClean="0"/>
            <a:t>Araştırma Soruları</a:t>
          </a:r>
          <a:endParaRPr lang="tr-TR" sz="2000" b="1" noProof="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dgm:t>
        <a:bodyPr/>
        <a:lstStyle/>
        <a:p>
          <a:r>
            <a:rPr lang="tr-TR" sz="1700" noProof="0" smtClean="0"/>
            <a:t>Metot</a:t>
          </a:r>
          <a:endParaRPr lang="tr-TR" sz="1700"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dgm:t>
        <a:bodyPr/>
        <a:lstStyle/>
        <a:p>
          <a:r>
            <a:rPr lang="tr-TR" sz="1700" noProof="0" smtClean="0"/>
            <a:t>Bulgular</a:t>
          </a:r>
          <a:endParaRPr lang="tr-TR" sz="1700"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F466D9A7-923C-4B4C-B467-098917114998}" type="pres">
      <dgm:prSet presAssocID="{AE6C4896-98E1-2B41-A88A-02A2DEF2BD76}" presName="parTxOnly" presStyleLbl="node1" presStyleIdx="1"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2102674-308E-DD4C-BDCB-21958B0E4D07}" type="pres">
      <dgm:prSet presAssocID="{38750327-0438-314E-BA1F-42951D5F57E0}" presName="parTxOnly" presStyleLbl="node1" presStyleIdx="2"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E564A031-5EB8-034D-94C2-9A684D0026A7}" type="presOf" srcId="{32DC842F-8A0C-CC43-90E8-9E17265E60D1}" destId="{7B1681F5-8DF7-BF44-89D0-7AB8CB713AAB}"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1" destOrd="0" parTransId="{D85F9B55-37AD-0E43-8A33-0BC390D30612}" sibTransId="{7045710B-7737-3544-B74F-7558060CBE59}"/>
    <dgm:cxn modelId="{F6CB976A-FADF-1A48-B623-C4D73D9EFF36}" type="presOf" srcId="{5C1337C3-C4A0-1F44-B004-95CC5803D0E2}" destId="{D0437609-A5CF-C44F-BD50-2BEF9EEF8D77}" srcOrd="0" destOrd="0" presId="urn:microsoft.com/office/officeart/2005/8/layout/hChevron3"/>
    <dgm:cxn modelId="{03BE3279-4F4E-8441-B378-3312EB004894}" type="presOf" srcId="{AE6C4896-98E1-2B41-A88A-02A2DEF2BD76}" destId="{F466D9A7-923C-4B4C-B467-098917114998}" srcOrd="0" destOrd="0" presId="urn:microsoft.com/office/officeart/2005/8/layout/hChevron3"/>
    <dgm:cxn modelId="{C2C41DD3-DF2E-BD4E-8BA5-2A0E553CB6B1}" type="presOf" srcId="{8448ACC3-2816-8E48-8D2E-9C47A05EBE73}" destId="{11DD89CE-4A32-8747-83D9-B773A94565F3}" srcOrd="0" destOrd="0" presId="urn:microsoft.com/office/officeart/2005/8/layout/hChevron3"/>
    <dgm:cxn modelId="{53716A6F-DC49-3E4A-B156-DB45F9E08869}" type="presOf" srcId="{802B9545-2E50-6043-BCD5-4CE16763689E}" destId="{95FE86F2-8016-2148-AB85-55A271FA343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735A567D-4D64-4D4A-AA3C-BE6089D07121}" type="presOf" srcId="{38750327-0438-314E-BA1F-42951D5F57E0}" destId="{D2102674-308E-DD4C-BDCB-21958B0E4D07}" srcOrd="0" destOrd="0" presId="urn:microsoft.com/office/officeart/2005/8/layout/hChevron3"/>
    <dgm:cxn modelId="{26ACC0D2-588F-8F40-BE16-94A0892F932D}" srcId="{32DC842F-8A0C-CC43-90E8-9E17265E60D1}" destId="{38750327-0438-314E-BA1F-42951D5F57E0}" srcOrd="2" destOrd="0" parTransId="{0E92EC91-1387-D348-8F8A-14E088A8F63F}" sibTransId="{1CBEEC34-F2CD-2F47-9BBA-AE410E4CF7AF}"/>
    <dgm:cxn modelId="{E9646C80-5248-9E47-A335-A30D3422D014}" type="presOf" srcId="{F8428933-4DE5-AC47-894D-50B33987C09B}" destId="{5DFB4D1F-1288-5949-8A1D-AB7EAB3EBCB0}" srcOrd="0" destOrd="0" presId="urn:microsoft.com/office/officeart/2005/8/layout/hChevron3"/>
    <dgm:cxn modelId="{A3A15C1C-D75D-6C48-ADB1-1315402F4AE0}" type="presParOf" srcId="{7B1681F5-8DF7-BF44-89D0-7AB8CB713AAB}" destId="{95FE86F2-8016-2148-AB85-55A271FA3433}" srcOrd="0" destOrd="0" presId="urn:microsoft.com/office/officeart/2005/8/layout/hChevron3"/>
    <dgm:cxn modelId="{B3457258-BAC7-554E-8762-40AF8471CC4C}" type="presParOf" srcId="{7B1681F5-8DF7-BF44-89D0-7AB8CB713AAB}" destId="{48055E06-77FB-F34F-AADF-D9671F838EA8}" srcOrd="1" destOrd="0" presId="urn:microsoft.com/office/officeart/2005/8/layout/hChevron3"/>
    <dgm:cxn modelId="{7CFC6538-5224-9E4C-B1D4-C02B9F9FA82E}" type="presParOf" srcId="{7B1681F5-8DF7-BF44-89D0-7AB8CB713AAB}" destId="{F466D9A7-923C-4B4C-B467-098917114998}" srcOrd="2" destOrd="0" presId="urn:microsoft.com/office/officeart/2005/8/layout/hChevron3"/>
    <dgm:cxn modelId="{A2BEC0C0-F22C-0641-8C53-96A95D8DAF38}" type="presParOf" srcId="{7B1681F5-8DF7-BF44-89D0-7AB8CB713AAB}" destId="{BA3CC120-CA21-B24B-8608-FE041C8ADD10}" srcOrd="3" destOrd="0" presId="urn:microsoft.com/office/officeart/2005/8/layout/hChevron3"/>
    <dgm:cxn modelId="{C0AB9E82-607F-1541-8BE8-33C7947B230F}" type="presParOf" srcId="{7B1681F5-8DF7-BF44-89D0-7AB8CB713AAB}" destId="{D2102674-308E-DD4C-BDCB-21958B0E4D07}" srcOrd="4" destOrd="0" presId="urn:microsoft.com/office/officeart/2005/8/layout/hChevron3"/>
    <dgm:cxn modelId="{6739508F-2E02-C949-9F37-84DC4108868B}" type="presParOf" srcId="{7B1681F5-8DF7-BF44-89D0-7AB8CB713AAB}" destId="{863C5D07-4C60-F541-B629-BC2B2474CD42}" srcOrd="5" destOrd="0" presId="urn:microsoft.com/office/officeart/2005/8/layout/hChevron3"/>
    <dgm:cxn modelId="{20FC9D68-B8C9-2B4C-9346-AB5B34E24AF0}" type="presParOf" srcId="{7B1681F5-8DF7-BF44-89D0-7AB8CB713AAB}" destId="{D0437609-A5CF-C44F-BD50-2BEF9EEF8D77}" srcOrd="6" destOrd="0" presId="urn:microsoft.com/office/officeart/2005/8/layout/hChevron3"/>
    <dgm:cxn modelId="{77ED98D2-BFBA-1246-9BDB-2BA5C2CED78D}" type="presParOf" srcId="{7B1681F5-8DF7-BF44-89D0-7AB8CB713AAB}" destId="{26668B23-AF28-0145-990E-5FC1DBD4FEFE}" srcOrd="7" destOrd="0" presId="urn:microsoft.com/office/officeart/2005/8/layout/hChevron3"/>
    <dgm:cxn modelId="{6EAAD13B-7F9E-2847-AAF3-1B407AF1791F}" type="presParOf" srcId="{7B1681F5-8DF7-BF44-89D0-7AB8CB713AAB}" destId="{11DD89CE-4A32-8747-83D9-B773A94565F3}" srcOrd="8" destOrd="0" presId="urn:microsoft.com/office/officeart/2005/8/layout/hChevron3"/>
    <dgm:cxn modelId="{A7610686-6286-B24A-BDEE-CEDFE03FAFA1}" type="presParOf" srcId="{7B1681F5-8DF7-BF44-89D0-7AB8CB713AAB}" destId="{2A3C8976-2470-8446-A7AE-48A01C540793}" srcOrd="9" destOrd="0" presId="urn:microsoft.com/office/officeart/2005/8/layout/hChevron3"/>
    <dgm:cxn modelId="{0A95E16D-6A14-4747-9D29-87712CFD898E}"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smtClean="0"/>
            <a:t>Motivasyon</a:t>
          </a:r>
          <a:endParaRPr lang="tr-TR" sz="1700" noProof="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smtClean="0"/>
            <a:t>Araştırma Soruları</a:t>
          </a:r>
          <a:endParaRPr lang="tr-TR" sz="1700" noProof="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lstStyle/>
        <a:p>
          <a:r>
            <a:rPr lang="tr-TR" sz="1700" noProof="0" smtClean="0"/>
            <a:t>Kuramsal </a:t>
          </a:r>
        </a:p>
        <a:p>
          <a:r>
            <a:rPr lang="tr-TR" sz="1700" noProof="0" smtClean="0"/>
            <a:t>Çerçeve</a:t>
          </a:r>
          <a:endParaRPr lang="tr-TR" sz="1700" noProof="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a:solidFill>
          <a:srgbClr val="6E0101"/>
        </a:solidFill>
      </dgm:spPr>
      <dgm:t>
        <a:bodyPr/>
        <a:lstStyle/>
        <a:p>
          <a:r>
            <a:rPr lang="tr-TR" sz="2000" b="1" noProof="0" smtClean="0"/>
            <a:t>Metot</a:t>
          </a:r>
          <a:endParaRPr lang="tr-TR" sz="2000" b="1"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dgm:t>
        <a:bodyPr/>
        <a:lstStyle/>
        <a:p>
          <a:r>
            <a:rPr lang="tr-TR" sz="1700" noProof="0" smtClean="0"/>
            <a:t>Bulgular</a:t>
          </a:r>
          <a:endParaRPr lang="tr-TR" sz="1700"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A694224B-B673-3A40-B713-536A7D0D7D44}" type="presOf" srcId="{802B9545-2E50-6043-BCD5-4CE16763689E}" destId="{95FE86F2-8016-2148-AB85-55A271FA3433}"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5F9667CC-F508-9B43-A1F2-DB6360549CD1}" srcId="{32DC842F-8A0C-CC43-90E8-9E17265E60D1}" destId="{F8428933-4DE5-AC47-894D-50B33987C09B}" srcOrd="5" destOrd="0" parTransId="{38011494-B91C-9840-9B0F-E5EABAE6F0AA}" sibTransId="{67EB1828-642A-FF41-A3E9-6102E0F19DD8}"/>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F8275277-45DC-FD4B-AF4E-87CC210ECE47}" type="presOf" srcId="{5C1337C3-C4A0-1F44-B004-95CC5803D0E2}" destId="{D0437609-A5CF-C44F-BD50-2BEF9EEF8D77}" srcOrd="0" destOrd="0" presId="urn:microsoft.com/office/officeart/2005/8/layout/hChevron3"/>
    <dgm:cxn modelId="{B4433DF0-C407-5542-8183-0A814C31691E}" type="presOf" srcId="{38750327-0438-314E-BA1F-42951D5F57E0}" destId="{D2102674-308E-DD4C-BDCB-21958B0E4D07}" srcOrd="0" destOrd="0" presId="urn:microsoft.com/office/officeart/2005/8/layout/hChevron3"/>
    <dgm:cxn modelId="{4C0278AF-81F0-A643-89A1-6260C1B4739D}" type="presOf" srcId="{32DC842F-8A0C-CC43-90E8-9E17265E60D1}" destId="{7B1681F5-8DF7-BF44-89D0-7AB8CB713AAB}" srcOrd="0" destOrd="0" presId="urn:microsoft.com/office/officeart/2005/8/layout/hChevron3"/>
    <dgm:cxn modelId="{7C0C238A-3B2B-0E48-88D7-E3EB3B716613}" type="presOf" srcId="{F8428933-4DE5-AC47-894D-50B33987C09B}" destId="{5DFB4D1F-1288-5949-8A1D-AB7EAB3EBCB0}" srcOrd="0" destOrd="0" presId="urn:microsoft.com/office/officeart/2005/8/layout/hChevron3"/>
    <dgm:cxn modelId="{C7D405E0-F44F-3942-A44B-E13731A7C223}" type="presOf" srcId="{AE6C4896-98E1-2B41-A88A-02A2DEF2BD76}" destId="{F466D9A7-923C-4B4C-B467-098917114998}" srcOrd="0" destOrd="0" presId="urn:microsoft.com/office/officeart/2005/8/layout/hChevron3"/>
    <dgm:cxn modelId="{C527F9E4-03A9-834C-8CD3-E316BBD17E26}" type="presOf" srcId="{8448ACC3-2816-8E48-8D2E-9C47A05EBE73}" destId="{11DD89CE-4A32-8747-83D9-B773A94565F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1" destOrd="0" parTransId="{0E92EC91-1387-D348-8F8A-14E088A8F63F}" sibTransId="{1CBEEC34-F2CD-2F47-9BBA-AE410E4CF7AF}"/>
    <dgm:cxn modelId="{6BC91259-8E17-0E4F-9B92-F4EF471B3E89}" type="presParOf" srcId="{7B1681F5-8DF7-BF44-89D0-7AB8CB713AAB}" destId="{95FE86F2-8016-2148-AB85-55A271FA3433}" srcOrd="0" destOrd="0" presId="urn:microsoft.com/office/officeart/2005/8/layout/hChevron3"/>
    <dgm:cxn modelId="{4E232DE2-A8B4-2248-B7CA-4AAC9C78385F}" type="presParOf" srcId="{7B1681F5-8DF7-BF44-89D0-7AB8CB713AAB}" destId="{48055E06-77FB-F34F-AADF-D9671F838EA8}" srcOrd="1" destOrd="0" presId="urn:microsoft.com/office/officeart/2005/8/layout/hChevron3"/>
    <dgm:cxn modelId="{F11F7B8B-EC18-234F-9302-618BFD06C4BD}" type="presParOf" srcId="{7B1681F5-8DF7-BF44-89D0-7AB8CB713AAB}" destId="{D2102674-308E-DD4C-BDCB-21958B0E4D07}" srcOrd="2" destOrd="0" presId="urn:microsoft.com/office/officeart/2005/8/layout/hChevron3"/>
    <dgm:cxn modelId="{8B3DF6A6-A90E-2341-8441-BB1276262BA3}" type="presParOf" srcId="{7B1681F5-8DF7-BF44-89D0-7AB8CB713AAB}" destId="{863C5D07-4C60-F541-B629-BC2B2474CD42}" srcOrd="3" destOrd="0" presId="urn:microsoft.com/office/officeart/2005/8/layout/hChevron3"/>
    <dgm:cxn modelId="{20FE0C22-302A-4347-B84D-9AD18423B49B}" type="presParOf" srcId="{7B1681F5-8DF7-BF44-89D0-7AB8CB713AAB}" destId="{F466D9A7-923C-4B4C-B467-098917114998}" srcOrd="4" destOrd="0" presId="urn:microsoft.com/office/officeart/2005/8/layout/hChevron3"/>
    <dgm:cxn modelId="{7A02D4F9-46C3-5645-9CA8-25219775C144}" type="presParOf" srcId="{7B1681F5-8DF7-BF44-89D0-7AB8CB713AAB}" destId="{BA3CC120-CA21-B24B-8608-FE041C8ADD10}" srcOrd="5" destOrd="0" presId="urn:microsoft.com/office/officeart/2005/8/layout/hChevron3"/>
    <dgm:cxn modelId="{A9C9553A-D22F-8949-B843-817FBE0CC4B5}" type="presParOf" srcId="{7B1681F5-8DF7-BF44-89D0-7AB8CB713AAB}" destId="{D0437609-A5CF-C44F-BD50-2BEF9EEF8D77}" srcOrd="6" destOrd="0" presId="urn:microsoft.com/office/officeart/2005/8/layout/hChevron3"/>
    <dgm:cxn modelId="{3DC641DF-D212-694C-9C82-51C5E0E4639E}" type="presParOf" srcId="{7B1681F5-8DF7-BF44-89D0-7AB8CB713AAB}" destId="{26668B23-AF28-0145-990E-5FC1DBD4FEFE}" srcOrd="7" destOrd="0" presId="urn:microsoft.com/office/officeart/2005/8/layout/hChevron3"/>
    <dgm:cxn modelId="{E9AE929E-900F-7347-B4A9-91657958D8E1}" type="presParOf" srcId="{7B1681F5-8DF7-BF44-89D0-7AB8CB713AAB}" destId="{11DD89CE-4A32-8747-83D9-B773A94565F3}" srcOrd="8" destOrd="0" presId="urn:microsoft.com/office/officeart/2005/8/layout/hChevron3"/>
    <dgm:cxn modelId="{4DE5AA3C-3010-7C48-9761-81DA52680ABD}" type="presParOf" srcId="{7B1681F5-8DF7-BF44-89D0-7AB8CB713AAB}" destId="{2A3C8976-2470-8446-A7AE-48A01C540793}" srcOrd="9" destOrd="0" presId="urn:microsoft.com/office/officeart/2005/8/layout/hChevron3"/>
    <dgm:cxn modelId="{72815D06-C083-0044-8131-36B5861FB147}"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DC842F-8A0C-CC43-90E8-9E17265E60D1}" type="doc">
      <dgm:prSet loTypeId="urn:microsoft.com/office/officeart/2005/8/layout/hChevron3" loCatId="" qsTypeId="urn:microsoft.com/office/officeart/2005/8/quickstyle/simple5" qsCatId="simple" csTypeId="urn:microsoft.com/office/officeart/2005/8/colors/accent1_2" csCatId="accent1" phldr="1"/>
      <dgm:spPr/>
    </dgm:pt>
    <dgm:pt modelId="{802B9545-2E50-6043-BCD5-4CE16763689E}">
      <dgm:prSet phldrT="[Text]" custT="1"/>
      <dgm:spPr/>
      <dgm:t>
        <a:bodyPr/>
        <a:lstStyle/>
        <a:p>
          <a:r>
            <a:rPr lang="tr-TR" sz="1700" noProof="0" smtClean="0"/>
            <a:t>Motivasyon</a:t>
          </a:r>
          <a:endParaRPr lang="tr-TR" sz="1700" noProof="0"/>
        </a:p>
      </dgm:t>
    </dgm:pt>
    <dgm:pt modelId="{CAC53628-1C64-924D-962A-4B62CC4DC056}" type="parTrans" cxnId="{DCC36341-5868-0B4C-9712-D93326DABEEE}">
      <dgm:prSet/>
      <dgm:spPr/>
      <dgm:t>
        <a:bodyPr/>
        <a:lstStyle/>
        <a:p>
          <a:endParaRPr lang="tr-TR" sz="1700" noProof="0"/>
        </a:p>
      </dgm:t>
    </dgm:pt>
    <dgm:pt modelId="{4E9D2A72-1488-DC44-914E-726993C66A59}" type="sibTrans" cxnId="{DCC36341-5868-0B4C-9712-D93326DABEEE}">
      <dgm:prSet/>
      <dgm:spPr/>
      <dgm:t>
        <a:bodyPr/>
        <a:lstStyle/>
        <a:p>
          <a:endParaRPr lang="tr-TR" sz="1700" noProof="0"/>
        </a:p>
      </dgm:t>
    </dgm:pt>
    <dgm:pt modelId="{AE6C4896-98E1-2B41-A88A-02A2DEF2BD76}">
      <dgm:prSet phldrT="[Text]" custT="1"/>
      <dgm:spPr/>
      <dgm:t>
        <a:bodyPr/>
        <a:lstStyle/>
        <a:p>
          <a:r>
            <a:rPr lang="tr-TR" sz="1700" noProof="0" smtClean="0"/>
            <a:t>Araştırma Soruları</a:t>
          </a:r>
          <a:endParaRPr lang="tr-TR" sz="1700" noProof="0"/>
        </a:p>
      </dgm:t>
    </dgm:pt>
    <dgm:pt modelId="{D85F9B55-37AD-0E43-8A33-0BC390D30612}" type="parTrans" cxnId="{661E1922-D93C-BF45-88D5-4A83C237139C}">
      <dgm:prSet/>
      <dgm:spPr/>
      <dgm:t>
        <a:bodyPr/>
        <a:lstStyle/>
        <a:p>
          <a:endParaRPr lang="tr-TR" sz="1700" noProof="0"/>
        </a:p>
      </dgm:t>
    </dgm:pt>
    <dgm:pt modelId="{7045710B-7737-3544-B74F-7558060CBE59}" type="sibTrans" cxnId="{661E1922-D93C-BF45-88D5-4A83C237139C}">
      <dgm:prSet/>
      <dgm:spPr/>
      <dgm:t>
        <a:bodyPr/>
        <a:lstStyle/>
        <a:p>
          <a:endParaRPr lang="tr-TR" sz="1700" noProof="0"/>
        </a:p>
      </dgm:t>
    </dgm:pt>
    <dgm:pt modelId="{38750327-0438-314E-BA1F-42951D5F57E0}">
      <dgm:prSet phldrT="[Text]" custT="1"/>
      <dgm:spPr/>
      <dgm:t>
        <a:bodyPr/>
        <a:lstStyle/>
        <a:p>
          <a:r>
            <a:rPr lang="tr-TR" sz="1700" noProof="0" smtClean="0"/>
            <a:t>Kuramsal </a:t>
          </a:r>
        </a:p>
        <a:p>
          <a:r>
            <a:rPr lang="tr-TR" sz="1700" noProof="0" smtClean="0"/>
            <a:t>Çerçeve</a:t>
          </a:r>
          <a:endParaRPr lang="tr-TR" sz="1700" noProof="0"/>
        </a:p>
      </dgm:t>
    </dgm:pt>
    <dgm:pt modelId="{0E92EC91-1387-D348-8F8A-14E088A8F63F}" type="parTrans" cxnId="{26ACC0D2-588F-8F40-BE16-94A0892F932D}">
      <dgm:prSet/>
      <dgm:spPr/>
      <dgm:t>
        <a:bodyPr/>
        <a:lstStyle/>
        <a:p>
          <a:endParaRPr lang="tr-TR" sz="1700" noProof="0"/>
        </a:p>
      </dgm:t>
    </dgm:pt>
    <dgm:pt modelId="{1CBEEC34-F2CD-2F47-9BBA-AE410E4CF7AF}" type="sibTrans" cxnId="{26ACC0D2-588F-8F40-BE16-94A0892F932D}">
      <dgm:prSet/>
      <dgm:spPr/>
      <dgm:t>
        <a:bodyPr/>
        <a:lstStyle/>
        <a:p>
          <a:endParaRPr lang="tr-TR" sz="1700" noProof="0"/>
        </a:p>
      </dgm:t>
    </dgm:pt>
    <dgm:pt modelId="{5C1337C3-C4A0-1F44-B004-95CC5803D0E2}">
      <dgm:prSet phldrT="[Text]" custT="1"/>
      <dgm:spPr>
        <a:solidFill>
          <a:srgbClr val="6E0101"/>
        </a:solidFill>
      </dgm:spPr>
      <dgm:t>
        <a:bodyPr/>
        <a:lstStyle/>
        <a:p>
          <a:r>
            <a:rPr lang="tr-TR" sz="2000" b="1" noProof="0" smtClean="0"/>
            <a:t>Metot</a:t>
          </a:r>
          <a:endParaRPr lang="tr-TR" sz="2000" b="1" noProof="0"/>
        </a:p>
      </dgm:t>
    </dgm:pt>
    <dgm:pt modelId="{B0CE2FBC-BB53-DE40-B0F5-138F0E0E8039}" type="parTrans" cxnId="{3A483D9F-1A41-DB4F-80D3-3DBF20992CD6}">
      <dgm:prSet/>
      <dgm:spPr/>
      <dgm:t>
        <a:bodyPr/>
        <a:lstStyle/>
        <a:p>
          <a:endParaRPr lang="tr-TR" sz="1700" noProof="0"/>
        </a:p>
      </dgm:t>
    </dgm:pt>
    <dgm:pt modelId="{D1AABBEF-FE58-2B44-8BA7-361A746A5C48}" type="sibTrans" cxnId="{3A483D9F-1A41-DB4F-80D3-3DBF20992CD6}">
      <dgm:prSet/>
      <dgm:spPr/>
      <dgm:t>
        <a:bodyPr/>
        <a:lstStyle/>
        <a:p>
          <a:endParaRPr lang="tr-TR" sz="1700" noProof="0"/>
        </a:p>
      </dgm:t>
    </dgm:pt>
    <dgm:pt modelId="{8448ACC3-2816-8E48-8D2E-9C47A05EBE73}">
      <dgm:prSet phldrT="[Text]" custT="1"/>
      <dgm:spPr/>
      <dgm:t>
        <a:bodyPr/>
        <a:lstStyle/>
        <a:p>
          <a:r>
            <a:rPr lang="tr-TR" sz="1700" noProof="0" smtClean="0"/>
            <a:t>Bulgular</a:t>
          </a:r>
          <a:endParaRPr lang="tr-TR" sz="1700" noProof="0"/>
        </a:p>
      </dgm:t>
    </dgm:pt>
    <dgm:pt modelId="{0AEF8DFC-DA6D-3647-BE97-228409083646}" type="parTrans" cxnId="{A3413ABC-A688-8448-8D3E-34C56B247BD8}">
      <dgm:prSet/>
      <dgm:spPr/>
      <dgm:t>
        <a:bodyPr/>
        <a:lstStyle/>
        <a:p>
          <a:endParaRPr lang="tr-TR" sz="1700" noProof="0"/>
        </a:p>
      </dgm:t>
    </dgm:pt>
    <dgm:pt modelId="{66ACD9D8-C185-E74B-AFDF-DE892B0B5E4D}" type="sibTrans" cxnId="{A3413ABC-A688-8448-8D3E-34C56B247BD8}">
      <dgm:prSet/>
      <dgm:spPr/>
      <dgm:t>
        <a:bodyPr/>
        <a:lstStyle/>
        <a:p>
          <a:endParaRPr lang="tr-TR" sz="1700" noProof="0"/>
        </a:p>
      </dgm:t>
    </dgm:pt>
    <dgm:pt modelId="{F8428933-4DE5-AC47-894D-50B33987C09B}">
      <dgm:prSet phldrT="[Text]" custT="1"/>
      <dgm:spPr/>
      <dgm:t>
        <a:bodyPr/>
        <a:lstStyle/>
        <a:p>
          <a:r>
            <a:rPr lang="tr-TR" sz="1700" noProof="0" smtClean="0"/>
            <a:t>Sonuç &amp; Öneriler</a:t>
          </a:r>
          <a:endParaRPr lang="tr-TR" sz="1700" noProof="0"/>
        </a:p>
      </dgm:t>
    </dgm:pt>
    <dgm:pt modelId="{38011494-B91C-9840-9B0F-E5EABAE6F0AA}" type="parTrans" cxnId="{5F9667CC-F508-9B43-A1F2-DB6360549CD1}">
      <dgm:prSet/>
      <dgm:spPr/>
      <dgm:t>
        <a:bodyPr/>
        <a:lstStyle/>
        <a:p>
          <a:endParaRPr lang="tr-TR" sz="1700" noProof="0"/>
        </a:p>
      </dgm:t>
    </dgm:pt>
    <dgm:pt modelId="{67EB1828-642A-FF41-A3E9-6102E0F19DD8}" type="sibTrans" cxnId="{5F9667CC-F508-9B43-A1F2-DB6360549CD1}">
      <dgm:prSet/>
      <dgm:spPr/>
      <dgm:t>
        <a:bodyPr/>
        <a:lstStyle/>
        <a:p>
          <a:endParaRPr lang="tr-TR" sz="1700" noProof="0"/>
        </a:p>
      </dgm:t>
    </dgm:pt>
    <dgm:pt modelId="{7B1681F5-8DF7-BF44-89D0-7AB8CB713AAB}" type="pres">
      <dgm:prSet presAssocID="{32DC842F-8A0C-CC43-90E8-9E17265E60D1}" presName="Name0" presStyleCnt="0">
        <dgm:presLayoutVars>
          <dgm:dir/>
          <dgm:resizeHandles val="exact"/>
        </dgm:presLayoutVars>
      </dgm:prSet>
      <dgm:spPr/>
    </dgm:pt>
    <dgm:pt modelId="{95FE86F2-8016-2148-AB85-55A271FA3433}" type="pres">
      <dgm:prSet presAssocID="{802B9545-2E50-6043-BCD5-4CE16763689E}" presName="parTxOnly" presStyleLbl="node1" presStyleIdx="0" presStyleCnt="6">
        <dgm:presLayoutVars>
          <dgm:bulletEnabled val="1"/>
        </dgm:presLayoutVars>
      </dgm:prSet>
      <dgm:spPr/>
      <dgm:t>
        <a:bodyPr/>
        <a:lstStyle/>
        <a:p>
          <a:endParaRPr lang="en-US"/>
        </a:p>
      </dgm:t>
    </dgm:pt>
    <dgm:pt modelId="{48055E06-77FB-F34F-AADF-D9671F838EA8}" type="pres">
      <dgm:prSet presAssocID="{4E9D2A72-1488-DC44-914E-726993C66A59}" presName="parSpace" presStyleCnt="0"/>
      <dgm:spPr/>
    </dgm:pt>
    <dgm:pt modelId="{D2102674-308E-DD4C-BDCB-21958B0E4D07}" type="pres">
      <dgm:prSet presAssocID="{38750327-0438-314E-BA1F-42951D5F57E0}" presName="parTxOnly" presStyleLbl="node1" presStyleIdx="1" presStyleCnt="6">
        <dgm:presLayoutVars>
          <dgm:bulletEnabled val="1"/>
        </dgm:presLayoutVars>
      </dgm:prSet>
      <dgm:spPr/>
      <dgm:t>
        <a:bodyPr/>
        <a:lstStyle/>
        <a:p>
          <a:endParaRPr lang="en-US"/>
        </a:p>
      </dgm:t>
    </dgm:pt>
    <dgm:pt modelId="{863C5D07-4C60-F541-B629-BC2B2474CD42}" type="pres">
      <dgm:prSet presAssocID="{1CBEEC34-F2CD-2F47-9BBA-AE410E4CF7AF}" presName="parSpace" presStyleCnt="0"/>
      <dgm:spPr/>
    </dgm:pt>
    <dgm:pt modelId="{F466D9A7-923C-4B4C-B467-098917114998}" type="pres">
      <dgm:prSet presAssocID="{AE6C4896-98E1-2B41-A88A-02A2DEF2BD76}" presName="parTxOnly" presStyleLbl="node1" presStyleIdx="2" presStyleCnt="6">
        <dgm:presLayoutVars>
          <dgm:bulletEnabled val="1"/>
        </dgm:presLayoutVars>
      </dgm:prSet>
      <dgm:spPr/>
      <dgm:t>
        <a:bodyPr/>
        <a:lstStyle/>
        <a:p>
          <a:endParaRPr lang="en-US"/>
        </a:p>
      </dgm:t>
    </dgm:pt>
    <dgm:pt modelId="{BA3CC120-CA21-B24B-8608-FE041C8ADD10}" type="pres">
      <dgm:prSet presAssocID="{7045710B-7737-3544-B74F-7558060CBE59}" presName="parSpace" presStyleCnt="0"/>
      <dgm:spPr/>
    </dgm:pt>
    <dgm:pt modelId="{D0437609-A5CF-C44F-BD50-2BEF9EEF8D77}" type="pres">
      <dgm:prSet presAssocID="{5C1337C3-C4A0-1F44-B004-95CC5803D0E2}" presName="parTxOnly" presStyleLbl="node1" presStyleIdx="3" presStyleCnt="6">
        <dgm:presLayoutVars>
          <dgm:bulletEnabled val="1"/>
        </dgm:presLayoutVars>
      </dgm:prSet>
      <dgm:spPr/>
      <dgm:t>
        <a:bodyPr/>
        <a:lstStyle/>
        <a:p>
          <a:endParaRPr lang="en-US"/>
        </a:p>
      </dgm:t>
    </dgm:pt>
    <dgm:pt modelId="{26668B23-AF28-0145-990E-5FC1DBD4FEFE}" type="pres">
      <dgm:prSet presAssocID="{D1AABBEF-FE58-2B44-8BA7-361A746A5C48}" presName="parSpace" presStyleCnt="0"/>
      <dgm:spPr/>
    </dgm:pt>
    <dgm:pt modelId="{11DD89CE-4A32-8747-83D9-B773A94565F3}" type="pres">
      <dgm:prSet presAssocID="{8448ACC3-2816-8E48-8D2E-9C47A05EBE73}" presName="parTxOnly" presStyleLbl="node1" presStyleIdx="4" presStyleCnt="6">
        <dgm:presLayoutVars>
          <dgm:bulletEnabled val="1"/>
        </dgm:presLayoutVars>
      </dgm:prSet>
      <dgm:spPr/>
      <dgm:t>
        <a:bodyPr/>
        <a:lstStyle/>
        <a:p>
          <a:endParaRPr lang="en-US"/>
        </a:p>
      </dgm:t>
    </dgm:pt>
    <dgm:pt modelId="{2A3C8976-2470-8446-A7AE-48A01C540793}" type="pres">
      <dgm:prSet presAssocID="{66ACD9D8-C185-E74B-AFDF-DE892B0B5E4D}" presName="parSpace" presStyleCnt="0"/>
      <dgm:spPr/>
    </dgm:pt>
    <dgm:pt modelId="{5DFB4D1F-1288-5949-8A1D-AB7EAB3EBCB0}" type="pres">
      <dgm:prSet presAssocID="{F8428933-4DE5-AC47-894D-50B33987C09B}" presName="parTxOnly" presStyleLbl="node1" presStyleIdx="5" presStyleCnt="6">
        <dgm:presLayoutVars>
          <dgm:bulletEnabled val="1"/>
        </dgm:presLayoutVars>
      </dgm:prSet>
      <dgm:spPr/>
      <dgm:t>
        <a:bodyPr/>
        <a:lstStyle/>
        <a:p>
          <a:endParaRPr lang="en-US"/>
        </a:p>
      </dgm:t>
    </dgm:pt>
  </dgm:ptLst>
  <dgm:cxnLst>
    <dgm:cxn modelId="{B999272B-D901-6D4D-9F54-5C9E0DDA1AA6}" type="presOf" srcId="{F8428933-4DE5-AC47-894D-50B33987C09B}" destId="{5DFB4D1F-1288-5949-8A1D-AB7EAB3EBCB0}" srcOrd="0" destOrd="0" presId="urn:microsoft.com/office/officeart/2005/8/layout/hChevron3"/>
    <dgm:cxn modelId="{465ADD53-EFE8-D846-B583-A515F894EC3A}" type="presOf" srcId="{5C1337C3-C4A0-1F44-B004-95CC5803D0E2}" destId="{D0437609-A5CF-C44F-BD50-2BEF9EEF8D77}" srcOrd="0" destOrd="0" presId="urn:microsoft.com/office/officeart/2005/8/layout/hChevron3"/>
    <dgm:cxn modelId="{DCC36341-5868-0B4C-9712-D93326DABEEE}" srcId="{32DC842F-8A0C-CC43-90E8-9E17265E60D1}" destId="{802B9545-2E50-6043-BCD5-4CE16763689E}" srcOrd="0" destOrd="0" parTransId="{CAC53628-1C64-924D-962A-4B62CC4DC056}" sibTransId="{4E9D2A72-1488-DC44-914E-726993C66A59}"/>
    <dgm:cxn modelId="{F5D67994-BB60-3740-9ECB-EC873E029869}" type="presOf" srcId="{38750327-0438-314E-BA1F-42951D5F57E0}" destId="{D2102674-308E-DD4C-BDCB-21958B0E4D07}" srcOrd="0" destOrd="0" presId="urn:microsoft.com/office/officeart/2005/8/layout/hChevron3"/>
    <dgm:cxn modelId="{18289DB5-4B0C-2247-9AE1-A82BB13E5509}" type="presOf" srcId="{8448ACC3-2816-8E48-8D2E-9C47A05EBE73}" destId="{11DD89CE-4A32-8747-83D9-B773A94565F3}" srcOrd="0" destOrd="0" presId="urn:microsoft.com/office/officeart/2005/8/layout/hChevron3"/>
    <dgm:cxn modelId="{EC2568C2-FD7E-1148-B99C-2B8A12A69767}" type="presOf" srcId="{32DC842F-8A0C-CC43-90E8-9E17265E60D1}" destId="{7B1681F5-8DF7-BF44-89D0-7AB8CB713AAB}" srcOrd="0" destOrd="0" presId="urn:microsoft.com/office/officeart/2005/8/layout/hChevron3"/>
    <dgm:cxn modelId="{5F9667CC-F508-9B43-A1F2-DB6360549CD1}" srcId="{32DC842F-8A0C-CC43-90E8-9E17265E60D1}" destId="{F8428933-4DE5-AC47-894D-50B33987C09B}" srcOrd="5" destOrd="0" parTransId="{38011494-B91C-9840-9B0F-E5EABAE6F0AA}" sibTransId="{67EB1828-642A-FF41-A3E9-6102E0F19DD8}"/>
    <dgm:cxn modelId="{F4775369-849D-0F41-80E6-0DCFC5674DBC}" type="presOf" srcId="{AE6C4896-98E1-2B41-A88A-02A2DEF2BD76}" destId="{F466D9A7-923C-4B4C-B467-098917114998}" srcOrd="0" destOrd="0" presId="urn:microsoft.com/office/officeart/2005/8/layout/hChevron3"/>
    <dgm:cxn modelId="{A3413ABC-A688-8448-8D3E-34C56B247BD8}" srcId="{32DC842F-8A0C-CC43-90E8-9E17265E60D1}" destId="{8448ACC3-2816-8E48-8D2E-9C47A05EBE73}" srcOrd="4" destOrd="0" parTransId="{0AEF8DFC-DA6D-3647-BE97-228409083646}" sibTransId="{66ACD9D8-C185-E74B-AFDF-DE892B0B5E4D}"/>
    <dgm:cxn modelId="{661E1922-D93C-BF45-88D5-4A83C237139C}" srcId="{32DC842F-8A0C-CC43-90E8-9E17265E60D1}" destId="{AE6C4896-98E1-2B41-A88A-02A2DEF2BD76}" srcOrd="2" destOrd="0" parTransId="{D85F9B55-37AD-0E43-8A33-0BC390D30612}" sibTransId="{7045710B-7737-3544-B74F-7558060CBE59}"/>
    <dgm:cxn modelId="{BF2DDFBC-A2FB-8D4B-84BD-94D046C88A8A}" type="presOf" srcId="{802B9545-2E50-6043-BCD5-4CE16763689E}" destId="{95FE86F2-8016-2148-AB85-55A271FA3433}" srcOrd="0" destOrd="0" presId="urn:microsoft.com/office/officeart/2005/8/layout/hChevron3"/>
    <dgm:cxn modelId="{3A483D9F-1A41-DB4F-80D3-3DBF20992CD6}" srcId="{32DC842F-8A0C-CC43-90E8-9E17265E60D1}" destId="{5C1337C3-C4A0-1F44-B004-95CC5803D0E2}" srcOrd="3" destOrd="0" parTransId="{B0CE2FBC-BB53-DE40-B0F5-138F0E0E8039}" sibTransId="{D1AABBEF-FE58-2B44-8BA7-361A746A5C48}"/>
    <dgm:cxn modelId="{26ACC0D2-588F-8F40-BE16-94A0892F932D}" srcId="{32DC842F-8A0C-CC43-90E8-9E17265E60D1}" destId="{38750327-0438-314E-BA1F-42951D5F57E0}" srcOrd="1" destOrd="0" parTransId="{0E92EC91-1387-D348-8F8A-14E088A8F63F}" sibTransId="{1CBEEC34-F2CD-2F47-9BBA-AE410E4CF7AF}"/>
    <dgm:cxn modelId="{DBA9F6C8-703D-6948-99D8-EDB85B9758E4}" type="presParOf" srcId="{7B1681F5-8DF7-BF44-89D0-7AB8CB713AAB}" destId="{95FE86F2-8016-2148-AB85-55A271FA3433}" srcOrd="0" destOrd="0" presId="urn:microsoft.com/office/officeart/2005/8/layout/hChevron3"/>
    <dgm:cxn modelId="{98087F36-E273-A544-9AFB-35CB33411131}" type="presParOf" srcId="{7B1681F5-8DF7-BF44-89D0-7AB8CB713AAB}" destId="{48055E06-77FB-F34F-AADF-D9671F838EA8}" srcOrd="1" destOrd="0" presId="urn:microsoft.com/office/officeart/2005/8/layout/hChevron3"/>
    <dgm:cxn modelId="{477EAB4E-C38C-0E4B-BE0C-26331EACFBBE}" type="presParOf" srcId="{7B1681F5-8DF7-BF44-89D0-7AB8CB713AAB}" destId="{D2102674-308E-DD4C-BDCB-21958B0E4D07}" srcOrd="2" destOrd="0" presId="urn:microsoft.com/office/officeart/2005/8/layout/hChevron3"/>
    <dgm:cxn modelId="{8D2D3C53-590B-5B46-BEC6-1D00A6B05EA4}" type="presParOf" srcId="{7B1681F5-8DF7-BF44-89D0-7AB8CB713AAB}" destId="{863C5D07-4C60-F541-B629-BC2B2474CD42}" srcOrd="3" destOrd="0" presId="urn:microsoft.com/office/officeart/2005/8/layout/hChevron3"/>
    <dgm:cxn modelId="{97CE12AC-12C7-7242-B641-DA5114D11493}" type="presParOf" srcId="{7B1681F5-8DF7-BF44-89D0-7AB8CB713AAB}" destId="{F466D9A7-923C-4B4C-B467-098917114998}" srcOrd="4" destOrd="0" presId="urn:microsoft.com/office/officeart/2005/8/layout/hChevron3"/>
    <dgm:cxn modelId="{8ED4286C-2577-5249-9432-9020F9E1925C}" type="presParOf" srcId="{7B1681F5-8DF7-BF44-89D0-7AB8CB713AAB}" destId="{BA3CC120-CA21-B24B-8608-FE041C8ADD10}" srcOrd="5" destOrd="0" presId="urn:microsoft.com/office/officeart/2005/8/layout/hChevron3"/>
    <dgm:cxn modelId="{6D38E4C3-3122-0248-88C9-8307C33D1835}" type="presParOf" srcId="{7B1681F5-8DF7-BF44-89D0-7AB8CB713AAB}" destId="{D0437609-A5CF-C44F-BD50-2BEF9EEF8D77}" srcOrd="6" destOrd="0" presId="urn:microsoft.com/office/officeart/2005/8/layout/hChevron3"/>
    <dgm:cxn modelId="{47D5007F-47C7-1F4E-B1BF-EACBC7CDD013}" type="presParOf" srcId="{7B1681F5-8DF7-BF44-89D0-7AB8CB713AAB}" destId="{26668B23-AF28-0145-990E-5FC1DBD4FEFE}" srcOrd="7" destOrd="0" presId="urn:microsoft.com/office/officeart/2005/8/layout/hChevron3"/>
    <dgm:cxn modelId="{39E6108E-992E-F841-AF41-45B6E1E53B29}" type="presParOf" srcId="{7B1681F5-8DF7-BF44-89D0-7AB8CB713AAB}" destId="{11DD89CE-4A32-8747-83D9-B773A94565F3}" srcOrd="8" destOrd="0" presId="urn:microsoft.com/office/officeart/2005/8/layout/hChevron3"/>
    <dgm:cxn modelId="{C7FCD205-AD97-8043-B2AE-8B154CE21B80}" type="presParOf" srcId="{7B1681F5-8DF7-BF44-89D0-7AB8CB713AAB}" destId="{2A3C8976-2470-8446-A7AE-48A01C540793}" srcOrd="9" destOrd="0" presId="urn:microsoft.com/office/officeart/2005/8/layout/hChevron3"/>
    <dgm:cxn modelId="{FDB62EAD-E9CB-5D4B-A5E8-2F5A801D49D9}" type="presParOf" srcId="{7B1681F5-8DF7-BF44-89D0-7AB8CB713AAB}" destId="{5DFB4D1F-1288-5949-8A1D-AB7EAB3EBCB0}"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02674-308E-DD4C-BDCB-21958B0E4D07}">
      <dsp:nvSpPr>
        <dsp:cNvPr id="0" name=""/>
        <dsp:cNvSpPr/>
      </dsp:nvSpPr>
      <dsp:spPr>
        <a:xfrm>
          <a:off x="1488" y="0"/>
          <a:ext cx="2437804" cy="565200"/>
        </a:xfrm>
        <a:prstGeom prst="homePlate">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dirty="0" smtClean="0"/>
            <a:t>Motivasyon</a:t>
          </a:r>
          <a:endParaRPr lang="tr-TR" sz="2000" b="1" kern="1200" noProof="0" dirty="0"/>
        </a:p>
      </dsp:txBody>
      <dsp:txXfrm>
        <a:off x="1488" y="0"/>
        <a:ext cx="2296504" cy="565200"/>
      </dsp:txXfrm>
    </dsp:sp>
    <dsp:sp modelId="{95FE86F2-8016-2148-AB85-55A271FA3433}">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4A188D10-28F0-3841-B80F-9B7BA976380A}">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Metot</a:t>
          </a:r>
          <a:endParaRPr lang="tr-TR" sz="1700" kern="1200" noProof="0" dirty="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Bulgular</a:t>
          </a:r>
          <a:endParaRPr lang="tr-TR" sz="1700"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02674-308E-DD4C-BDCB-21958B0E4D07}">
      <dsp:nvSpPr>
        <dsp:cNvPr id="0" name=""/>
        <dsp:cNvSpPr/>
      </dsp:nvSpPr>
      <dsp:spPr>
        <a:xfrm>
          <a:off x="1488" y="0"/>
          <a:ext cx="2437804" cy="565200"/>
        </a:xfrm>
        <a:prstGeom prst="homePlate">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dirty="0" smtClean="0"/>
            <a:t>Motivasyon</a:t>
          </a:r>
          <a:endParaRPr lang="tr-TR" sz="2000" b="1" kern="1200" noProof="0" dirty="0"/>
        </a:p>
      </dsp:txBody>
      <dsp:txXfrm>
        <a:off x="1488" y="0"/>
        <a:ext cx="2296504" cy="565200"/>
      </dsp:txXfrm>
    </dsp:sp>
    <dsp:sp modelId="{95FE86F2-8016-2148-AB85-55A271FA3433}">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4A188D10-28F0-3841-B80F-9B7BA976380A}">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Metot</a:t>
          </a:r>
          <a:endParaRPr lang="tr-TR" sz="1700" kern="1200" noProof="0" dirty="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Bulgular</a:t>
          </a:r>
          <a:endParaRPr lang="tr-TR" sz="1700"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Motivasyon</a:t>
          </a:r>
          <a:endParaRPr lang="tr-TR" sz="1700" kern="1200" noProof="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ts val="0"/>
            </a:spcAft>
          </a:pPr>
          <a:r>
            <a:rPr lang="tr-TR" sz="1700" kern="1200" noProof="0" dirty="0" smtClean="0"/>
            <a:t>Kuramsal </a:t>
          </a:r>
        </a:p>
        <a:p>
          <a:pPr lvl="0" algn="ctr" defTabSz="755650">
            <a:lnSpc>
              <a:spcPct val="90000"/>
            </a:lnSpc>
            <a:spcBef>
              <a:spcPct val="0"/>
            </a:spcBef>
            <a:spcAft>
              <a:spcPts val="0"/>
            </a:spcAft>
          </a:pPr>
          <a:r>
            <a:rPr lang="tr-TR" sz="1700" kern="1200" noProof="0" dirty="0" smtClean="0"/>
            <a:t>Çerçeve</a:t>
          </a:r>
          <a:endParaRPr lang="tr-TR" sz="1700" kern="1200" noProof="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Araştırma Soruları</a:t>
          </a:r>
          <a:endParaRPr lang="tr-TR" sz="1700" kern="1200" noProof="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Bulgular</a:t>
          </a:r>
          <a:endParaRPr lang="tr-TR" sz="2000" b="1"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Motivation</a:t>
          </a:r>
          <a:endParaRPr lang="en-US" sz="1700" kern="1200" dirty="0"/>
        </a:p>
      </dsp:txBody>
      <dsp:txXfrm>
        <a:off x="1488" y="0"/>
        <a:ext cx="2296504" cy="565200"/>
      </dsp:txXfrm>
    </dsp:sp>
    <dsp:sp modelId="{D2102674-308E-DD4C-BDCB-21958B0E4D07}">
      <dsp:nvSpPr>
        <dsp:cNvPr id="0" name=""/>
        <dsp:cNvSpPr/>
      </dsp:nvSpPr>
      <dsp:spPr>
        <a:xfrm>
          <a:off x="1951732"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t>Conceptual Background</a:t>
          </a:r>
          <a:endParaRPr lang="en-US" sz="2000" b="1" kern="1200" dirty="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Research Questions</a:t>
          </a:r>
          <a:endParaRPr lang="en-US" sz="1700" kern="1200" dirty="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Methodology</a:t>
          </a:r>
          <a:endParaRPr lang="en-US" sz="1700" kern="1200" dirty="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Findings</a:t>
          </a:r>
          <a:endParaRPr lang="en-US" sz="1700" kern="1200" dirty="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Discussion</a:t>
          </a:r>
          <a:endParaRPr lang="en-US" sz="1700" kern="1200" dirty="0"/>
        </a:p>
      </dsp:txBody>
      <dsp:txXfrm>
        <a:off x="10035307" y="0"/>
        <a:ext cx="1872604" cy="56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Motivasyon</a:t>
          </a:r>
          <a:endParaRPr lang="tr-TR" sz="1700" kern="1200" noProof="0"/>
        </a:p>
      </dsp:txBody>
      <dsp:txXfrm>
        <a:off x="1488" y="0"/>
        <a:ext cx="2296504" cy="565200"/>
      </dsp:txXfrm>
    </dsp:sp>
    <dsp:sp modelId="{D2102674-308E-DD4C-BDCB-21958B0E4D07}">
      <dsp:nvSpPr>
        <dsp:cNvPr id="0" name=""/>
        <dsp:cNvSpPr/>
      </dsp:nvSpPr>
      <dsp:spPr>
        <a:xfrm>
          <a:off x="1951732"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Kuramsal Çerçeve</a:t>
          </a:r>
          <a:endParaRPr lang="tr-TR" sz="2000" b="1" kern="1200" noProof="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Araştırma Soruları</a:t>
          </a:r>
          <a:endParaRPr lang="tr-TR" sz="1700" kern="1200" noProof="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Metot</a:t>
          </a:r>
          <a:endParaRPr lang="tr-TR" sz="1700" kern="1200" noProof="0" dirty="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Bulgular</a:t>
          </a:r>
          <a:endParaRPr lang="tr-TR" sz="1700"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Sonuç &amp; Öneriler</a:t>
          </a:r>
          <a:endParaRPr lang="tr-TR" sz="1700" kern="1200" noProof="0" dirty="0"/>
        </a:p>
      </dsp:txBody>
      <dsp:txXfrm>
        <a:off x="10035307" y="0"/>
        <a:ext cx="1872604" cy="565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Motivasyon</a:t>
          </a:r>
          <a:endParaRPr lang="tr-TR" sz="1700" kern="1200" noProof="0"/>
        </a:p>
      </dsp:txBody>
      <dsp:txXfrm>
        <a:off x="1488" y="0"/>
        <a:ext cx="2296504" cy="565200"/>
      </dsp:txXfrm>
    </dsp:sp>
    <dsp:sp modelId="{D2102674-308E-DD4C-BDCB-21958B0E4D07}">
      <dsp:nvSpPr>
        <dsp:cNvPr id="0" name=""/>
        <dsp:cNvSpPr/>
      </dsp:nvSpPr>
      <dsp:spPr>
        <a:xfrm>
          <a:off x="1951732"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Kuramsal Çerçeve</a:t>
          </a:r>
          <a:endParaRPr lang="tr-TR" sz="2000" b="1" kern="1200" noProof="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Araştırma Soruları</a:t>
          </a:r>
          <a:endParaRPr lang="tr-TR" sz="1700" kern="1200" noProof="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Metot</a:t>
          </a:r>
          <a:endParaRPr lang="tr-TR" sz="1700" kern="1200" noProof="0" dirty="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Bulgular</a:t>
          </a:r>
          <a:endParaRPr lang="tr-TR" sz="1700"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Motivasyon</a:t>
          </a:r>
          <a:endParaRPr lang="tr-TR" sz="1700" kern="1200" noProof="0"/>
        </a:p>
      </dsp:txBody>
      <dsp:txXfrm>
        <a:off x="1488" y="0"/>
        <a:ext cx="2296504" cy="565200"/>
      </dsp:txXfrm>
    </dsp:sp>
    <dsp:sp modelId="{D2102674-308E-DD4C-BDCB-21958B0E4D07}">
      <dsp:nvSpPr>
        <dsp:cNvPr id="0" name=""/>
        <dsp:cNvSpPr/>
      </dsp:nvSpPr>
      <dsp:spPr>
        <a:xfrm>
          <a:off x="1951732"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Kuramsal Çerçeve</a:t>
          </a:r>
          <a:endParaRPr lang="tr-TR" sz="2000" b="1" kern="1200" noProof="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Araştırma Soruları</a:t>
          </a:r>
          <a:endParaRPr lang="tr-TR" sz="1700" kern="1200" noProof="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dirty="0" smtClean="0"/>
            <a:t>Metot</a:t>
          </a:r>
          <a:endParaRPr lang="tr-TR" sz="1700" kern="1200" noProof="0" dirty="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Bulgular</a:t>
          </a:r>
          <a:endParaRPr lang="tr-TR" sz="1700"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Motivasyon</a:t>
          </a:r>
          <a:endParaRPr lang="tr-TR" sz="1700" kern="1200" noProof="0"/>
        </a:p>
      </dsp:txBody>
      <dsp:txXfrm>
        <a:off x="1488" y="0"/>
        <a:ext cx="2296504" cy="565200"/>
      </dsp:txXfrm>
    </dsp:sp>
    <dsp:sp modelId="{F466D9A7-923C-4B4C-B467-098917114998}">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Kuramsal</a:t>
          </a:r>
        </a:p>
        <a:p>
          <a:pPr lvl="0" algn="ctr" defTabSz="755650">
            <a:lnSpc>
              <a:spcPct val="90000"/>
            </a:lnSpc>
            <a:spcBef>
              <a:spcPct val="0"/>
            </a:spcBef>
            <a:spcAft>
              <a:spcPct val="35000"/>
            </a:spcAft>
          </a:pPr>
          <a:r>
            <a:rPr lang="tr-TR" sz="1700" kern="1200" noProof="0" smtClean="0"/>
            <a:t>Çerçeve</a:t>
          </a:r>
          <a:endParaRPr lang="tr-TR" sz="1700" kern="1200" noProof="0"/>
        </a:p>
      </dsp:txBody>
      <dsp:txXfrm>
        <a:off x="2234332" y="0"/>
        <a:ext cx="1872604" cy="565200"/>
      </dsp:txXfrm>
    </dsp:sp>
    <dsp:sp modelId="{D2102674-308E-DD4C-BDCB-21958B0E4D07}">
      <dsp:nvSpPr>
        <dsp:cNvPr id="0" name=""/>
        <dsp:cNvSpPr/>
      </dsp:nvSpPr>
      <dsp:spPr>
        <a:xfrm>
          <a:off x="3901975"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Araştırma Soruları</a:t>
          </a:r>
          <a:endParaRPr lang="tr-TR" sz="2000" b="1" kern="1200" noProof="0"/>
        </a:p>
      </dsp:txBody>
      <dsp:txXfrm>
        <a:off x="4184575" y="0"/>
        <a:ext cx="1872604" cy="565200"/>
      </dsp:txXfrm>
    </dsp:sp>
    <dsp:sp modelId="{D0437609-A5CF-C44F-BD50-2BEF9EEF8D77}">
      <dsp:nvSpPr>
        <dsp:cNvPr id="0" name=""/>
        <dsp:cNvSpPr/>
      </dsp:nvSpPr>
      <dsp:spPr>
        <a:xfrm>
          <a:off x="5852219"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Metot</a:t>
          </a:r>
          <a:endParaRPr lang="tr-TR" sz="1700"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Bulgular</a:t>
          </a:r>
          <a:endParaRPr lang="tr-TR" sz="1700"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Motivasyon</a:t>
          </a:r>
          <a:endParaRPr lang="tr-TR" sz="1700" kern="1200" noProof="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Kuramsal </a:t>
          </a:r>
        </a:p>
        <a:p>
          <a:pPr lvl="0" algn="ctr" defTabSz="755650">
            <a:lnSpc>
              <a:spcPct val="90000"/>
            </a:lnSpc>
            <a:spcBef>
              <a:spcPct val="0"/>
            </a:spcBef>
            <a:spcAft>
              <a:spcPct val="35000"/>
            </a:spcAft>
          </a:pPr>
          <a:r>
            <a:rPr lang="tr-TR" sz="1700" kern="1200" noProof="0" smtClean="0"/>
            <a:t>Çerçeve</a:t>
          </a:r>
          <a:endParaRPr lang="tr-TR" sz="1700" kern="1200" noProof="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Araştırma Soruları</a:t>
          </a:r>
          <a:endParaRPr lang="tr-TR" sz="1700" kern="1200" noProof="0"/>
        </a:p>
      </dsp:txBody>
      <dsp:txXfrm>
        <a:off x="4184575" y="0"/>
        <a:ext cx="1872604" cy="565200"/>
      </dsp:txXfrm>
    </dsp:sp>
    <dsp:sp modelId="{D0437609-A5CF-C44F-BD50-2BEF9EEF8D77}">
      <dsp:nvSpPr>
        <dsp:cNvPr id="0" name=""/>
        <dsp:cNvSpPr/>
      </dsp:nvSpPr>
      <dsp:spPr>
        <a:xfrm>
          <a:off x="5852219"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Metot</a:t>
          </a:r>
          <a:endParaRPr lang="tr-TR" sz="2000" b="1"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Bulgular</a:t>
          </a:r>
          <a:endParaRPr lang="tr-TR" sz="1700"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6F2-8016-2148-AB85-55A271FA3433}">
      <dsp:nvSpPr>
        <dsp:cNvPr id="0" name=""/>
        <dsp:cNvSpPr/>
      </dsp:nvSpPr>
      <dsp:spPr>
        <a:xfrm>
          <a:off x="1488" y="0"/>
          <a:ext cx="2437804" cy="565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Motivasyon</a:t>
          </a:r>
          <a:endParaRPr lang="tr-TR" sz="1700" kern="1200" noProof="0"/>
        </a:p>
      </dsp:txBody>
      <dsp:txXfrm>
        <a:off x="1488" y="0"/>
        <a:ext cx="2296504" cy="565200"/>
      </dsp:txXfrm>
    </dsp:sp>
    <dsp:sp modelId="{D2102674-308E-DD4C-BDCB-21958B0E4D07}">
      <dsp:nvSpPr>
        <dsp:cNvPr id="0" name=""/>
        <dsp:cNvSpPr/>
      </dsp:nvSpPr>
      <dsp:spPr>
        <a:xfrm>
          <a:off x="1951732"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Kuramsal </a:t>
          </a:r>
        </a:p>
        <a:p>
          <a:pPr lvl="0" algn="ctr" defTabSz="755650">
            <a:lnSpc>
              <a:spcPct val="90000"/>
            </a:lnSpc>
            <a:spcBef>
              <a:spcPct val="0"/>
            </a:spcBef>
            <a:spcAft>
              <a:spcPct val="35000"/>
            </a:spcAft>
          </a:pPr>
          <a:r>
            <a:rPr lang="tr-TR" sz="1700" kern="1200" noProof="0" smtClean="0"/>
            <a:t>Çerçeve</a:t>
          </a:r>
          <a:endParaRPr lang="tr-TR" sz="1700" kern="1200" noProof="0"/>
        </a:p>
      </dsp:txBody>
      <dsp:txXfrm>
        <a:off x="2234332" y="0"/>
        <a:ext cx="1872604" cy="565200"/>
      </dsp:txXfrm>
    </dsp:sp>
    <dsp:sp modelId="{F466D9A7-923C-4B4C-B467-098917114998}">
      <dsp:nvSpPr>
        <dsp:cNvPr id="0" name=""/>
        <dsp:cNvSpPr/>
      </dsp:nvSpPr>
      <dsp:spPr>
        <a:xfrm>
          <a:off x="3901975"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Araştırma Soruları</a:t>
          </a:r>
          <a:endParaRPr lang="tr-TR" sz="1700" kern="1200" noProof="0"/>
        </a:p>
      </dsp:txBody>
      <dsp:txXfrm>
        <a:off x="4184575" y="0"/>
        <a:ext cx="1872604" cy="565200"/>
      </dsp:txXfrm>
    </dsp:sp>
    <dsp:sp modelId="{D0437609-A5CF-C44F-BD50-2BEF9EEF8D77}">
      <dsp:nvSpPr>
        <dsp:cNvPr id="0" name=""/>
        <dsp:cNvSpPr/>
      </dsp:nvSpPr>
      <dsp:spPr>
        <a:xfrm>
          <a:off x="5852219" y="0"/>
          <a:ext cx="2437804" cy="565200"/>
        </a:xfrm>
        <a:prstGeom prst="chevron">
          <a:avLst/>
        </a:prstGeom>
        <a:solidFill>
          <a:srgbClr val="6E01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tr-TR" sz="2000" b="1" kern="1200" noProof="0" smtClean="0"/>
            <a:t>Metot</a:t>
          </a:r>
          <a:endParaRPr lang="tr-TR" sz="2000" b="1" kern="1200" noProof="0"/>
        </a:p>
      </dsp:txBody>
      <dsp:txXfrm>
        <a:off x="6134819" y="0"/>
        <a:ext cx="1872604" cy="565200"/>
      </dsp:txXfrm>
    </dsp:sp>
    <dsp:sp modelId="{11DD89CE-4A32-8747-83D9-B773A94565F3}">
      <dsp:nvSpPr>
        <dsp:cNvPr id="0" name=""/>
        <dsp:cNvSpPr/>
      </dsp:nvSpPr>
      <dsp:spPr>
        <a:xfrm>
          <a:off x="7802463"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Bulgular</a:t>
          </a:r>
          <a:endParaRPr lang="tr-TR" sz="1700" kern="1200" noProof="0"/>
        </a:p>
      </dsp:txBody>
      <dsp:txXfrm>
        <a:off x="8085063" y="0"/>
        <a:ext cx="1872604" cy="565200"/>
      </dsp:txXfrm>
    </dsp:sp>
    <dsp:sp modelId="{5DFB4D1F-1288-5949-8A1D-AB7EAB3EBCB0}">
      <dsp:nvSpPr>
        <dsp:cNvPr id="0" name=""/>
        <dsp:cNvSpPr/>
      </dsp:nvSpPr>
      <dsp:spPr>
        <a:xfrm>
          <a:off x="9752707" y="0"/>
          <a:ext cx="2437804" cy="5652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noProof="0" smtClean="0"/>
            <a:t>Sonuç &amp; Öneriler</a:t>
          </a:r>
          <a:endParaRPr lang="tr-TR" sz="1700" kern="1200" noProof="0"/>
        </a:p>
      </dsp:txBody>
      <dsp:txXfrm>
        <a:off x="10035307" y="0"/>
        <a:ext cx="1872604" cy="5652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F8420-3BC7-1B40-BB6C-87866E4E674A}" type="datetimeFigureOut">
              <a:rPr lang="en-US" smtClean="0"/>
              <a:t>10/7/16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D9F7FF-3BEA-1345-AA53-6E9B6B43C7E1}" type="slidenum">
              <a:rPr lang="en-US" smtClean="0"/>
              <a:t>‹#›</a:t>
            </a:fld>
            <a:endParaRPr lang="en-US"/>
          </a:p>
        </p:txBody>
      </p:sp>
    </p:spTree>
    <p:extLst>
      <p:ext uri="{BB962C8B-B14F-4D97-AF65-F5344CB8AC3E}">
        <p14:creationId xmlns:p14="http://schemas.microsoft.com/office/powerpoint/2010/main" val="298130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0CAB2-2A42-C24D-BF1F-AB79F6A6B166}" type="datetimeFigureOut">
              <a:rPr lang="en-US" smtClean="0"/>
              <a:t>10/7/16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76C0E-3DA0-4641-89EC-B8F747489E9F}" type="slidenum">
              <a:rPr lang="en-US" smtClean="0"/>
              <a:t>‹#›</a:t>
            </a:fld>
            <a:endParaRPr lang="en-US"/>
          </a:p>
        </p:txBody>
      </p:sp>
    </p:spTree>
    <p:extLst>
      <p:ext uri="{BB962C8B-B14F-4D97-AF65-F5344CB8AC3E}">
        <p14:creationId xmlns:p14="http://schemas.microsoft.com/office/powerpoint/2010/main" val="7162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holehealthsource.blogspot.com/2011/05/fast-food-weight-gain-and-insulin.html" TargetMode="External"/><Relationship Id="rId4" Type="http://schemas.openxmlformats.org/officeDocument/2006/relationships/hyperlink" Target="https://authoritynutrition.com/how-many-calories-per-day/" TargetMode="External"/><Relationship Id="rId5" Type="http://schemas.openxmlformats.org/officeDocument/2006/relationships/hyperlink" Target="https://authoritynutrition.com/9-ways-that-processed-foods-are-killing-people/"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fas.org/sgp/crs/misc/R40545.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Bugun</a:t>
            </a:r>
            <a:r>
              <a:rPr lang="en-US" dirty="0" smtClean="0"/>
              <a:t> </a:t>
            </a:r>
            <a:r>
              <a:rPr lang="en-US" dirty="0" err="1" smtClean="0"/>
              <a:t>anlaticagim</a:t>
            </a:r>
            <a:r>
              <a:rPr lang="en-US" dirty="0" smtClean="0"/>
              <a:t> </a:t>
            </a:r>
            <a:r>
              <a:rPr lang="en-US" dirty="0" err="1" smtClean="0"/>
              <a:t>konu</a:t>
            </a:r>
            <a:r>
              <a:rPr lang="en-US" dirty="0" smtClean="0"/>
              <a:t> </a:t>
            </a:r>
            <a:r>
              <a:rPr lang="en-US" dirty="0" err="1" smtClean="0"/>
              <a:t>aslinda</a:t>
            </a:r>
            <a:r>
              <a:rPr lang="en-US" dirty="0" smtClean="0"/>
              <a:t> </a:t>
            </a:r>
            <a:r>
              <a:rPr lang="en-US" dirty="0" err="1" smtClean="0"/>
              <a:t>yemek</a:t>
            </a:r>
            <a:r>
              <a:rPr lang="en-US" baseline="0" dirty="0" smtClean="0"/>
              <a:t> </a:t>
            </a:r>
            <a:r>
              <a:rPr lang="en-US" baseline="0" dirty="0" err="1" smtClean="0"/>
              <a:t>hazirlanmasi-tuketimi</a:t>
            </a:r>
            <a:r>
              <a:rPr lang="en-US" baseline="0" dirty="0" smtClean="0"/>
              <a:t> </a:t>
            </a:r>
            <a:r>
              <a:rPr lang="en-US" baseline="0" dirty="0" err="1" smtClean="0"/>
              <a:t>ve</a:t>
            </a:r>
            <a:r>
              <a:rPr lang="en-US" baseline="0" dirty="0" smtClean="0"/>
              <a:t> </a:t>
            </a:r>
            <a:r>
              <a:rPr lang="en-US" baseline="0" dirty="0" err="1" smtClean="0"/>
              <a:t>saglik</a:t>
            </a:r>
            <a:r>
              <a:rPr lang="en-US" baseline="0" dirty="0" smtClean="0"/>
              <a:t> </a:t>
            </a:r>
            <a:r>
              <a:rPr lang="en-US" baseline="0" dirty="0" err="1" smtClean="0"/>
              <a:t>konularini</a:t>
            </a:r>
            <a:r>
              <a:rPr lang="en-US" baseline="0" dirty="0" smtClean="0"/>
              <a:t> </a:t>
            </a:r>
            <a:r>
              <a:rPr lang="en-US" baseline="0" dirty="0" err="1" smtClean="0"/>
              <a:t>birlestiren</a:t>
            </a:r>
            <a:r>
              <a:rPr lang="en-US" baseline="0" dirty="0" smtClean="0"/>
              <a:t> </a:t>
            </a:r>
            <a:r>
              <a:rPr lang="en-US" baseline="0" dirty="0" err="1" smtClean="0"/>
              <a:t>daha</a:t>
            </a:r>
            <a:r>
              <a:rPr lang="en-US" baseline="0" dirty="0" smtClean="0"/>
              <a:t> </a:t>
            </a:r>
            <a:r>
              <a:rPr lang="en-US" baseline="0" dirty="0" err="1" smtClean="0"/>
              <a:t>buyuk</a:t>
            </a:r>
            <a:r>
              <a:rPr lang="en-US" baseline="0" dirty="0" smtClean="0"/>
              <a:t> </a:t>
            </a:r>
            <a:r>
              <a:rPr lang="en-US" baseline="0" dirty="0" err="1" smtClean="0"/>
              <a:t>bir</a:t>
            </a:r>
            <a:r>
              <a:rPr lang="en-US" baseline="0" dirty="0" smtClean="0"/>
              <a:t> </a:t>
            </a:r>
            <a:r>
              <a:rPr lang="en-US" baseline="0" dirty="0" err="1" smtClean="0"/>
              <a:t>projenin</a:t>
            </a:r>
            <a:r>
              <a:rPr lang="en-US" baseline="0" dirty="0" smtClean="0"/>
              <a:t> ilk </a:t>
            </a:r>
            <a:r>
              <a:rPr lang="en-US" baseline="0" dirty="0" err="1" smtClean="0"/>
              <a:t>adimi</a:t>
            </a:r>
            <a:r>
              <a:rPr lang="en-US" baseline="0" dirty="0" smtClean="0"/>
              <a:t>. </a:t>
            </a:r>
            <a:endParaRPr lang="en-US" baseline="0" dirty="0" smtClean="0"/>
          </a:p>
          <a:p>
            <a:endParaRPr lang="en-US" b="1" baseline="0" dirty="0" smtClean="0"/>
          </a:p>
          <a:p>
            <a:r>
              <a:rPr lang="en-US" b="1" baseline="0" dirty="0" smtClean="0"/>
              <a:t>Bu </a:t>
            </a:r>
            <a:r>
              <a:rPr lang="en-US" b="1" baseline="0" dirty="0" err="1" smtClean="0"/>
              <a:t>calismayi</a:t>
            </a:r>
            <a:r>
              <a:rPr lang="en-US" b="1" baseline="0" dirty="0" smtClean="0"/>
              <a:t> Mina </a:t>
            </a:r>
            <a:r>
              <a:rPr lang="en-US" b="1" baseline="0" dirty="0" err="1" smtClean="0"/>
              <a:t>ile</a:t>
            </a:r>
            <a:r>
              <a:rPr lang="en-US" b="1" baseline="0" dirty="0" smtClean="0"/>
              <a:t> </a:t>
            </a:r>
            <a:r>
              <a:rPr lang="en-US" b="1" baseline="0" dirty="0" err="1" smtClean="0"/>
              <a:t>beraber</a:t>
            </a:r>
            <a:r>
              <a:rPr lang="en-US" b="1" baseline="0" dirty="0" smtClean="0"/>
              <a:t> </a:t>
            </a:r>
            <a:r>
              <a:rPr lang="en-US" b="1" baseline="0" dirty="0" err="1" smtClean="0"/>
              <a:t>yaptik</a:t>
            </a:r>
            <a:r>
              <a:rPr lang="en-US" b="1" baseline="0" dirty="0" smtClean="0"/>
              <a:t>. </a:t>
            </a:r>
            <a:r>
              <a:rPr lang="en-US" b="1" baseline="0" dirty="0" err="1" smtClean="0"/>
              <a:t>Fakat</a:t>
            </a:r>
            <a:r>
              <a:rPr lang="en-US" b="1" baseline="0" dirty="0" smtClean="0"/>
              <a:t> </a:t>
            </a:r>
            <a:r>
              <a:rPr lang="en-US" b="1" baseline="0" dirty="0" err="1" smtClean="0"/>
              <a:t>Mina`nin</a:t>
            </a:r>
            <a:r>
              <a:rPr lang="en-US" b="1" baseline="0" dirty="0" smtClean="0"/>
              <a:t> </a:t>
            </a:r>
            <a:r>
              <a:rPr lang="en-US" b="1" baseline="0" dirty="0" err="1" smtClean="0"/>
              <a:t>su</a:t>
            </a:r>
            <a:r>
              <a:rPr lang="en-US" b="1" baseline="0" dirty="0" smtClean="0"/>
              <a:t> </a:t>
            </a:r>
            <a:r>
              <a:rPr lang="en-US" b="1" baseline="0" dirty="0" err="1" smtClean="0"/>
              <a:t>anda</a:t>
            </a:r>
            <a:r>
              <a:rPr lang="en-US" b="1" baseline="0" dirty="0" smtClean="0"/>
              <a:t> 3 </a:t>
            </a:r>
            <a:r>
              <a:rPr lang="en-US" b="1" baseline="0" dirty="0" err="1" smtClean="0"/>
              <a:t>aylik</a:t>
            </a:r>
            <a:r>
              <a:rPr lang="en-US" b="1" baseline="0" dirty="0" smtClean="0"/>
              <a:t> </a:t>
            </a:r>
            <a:r>
              <a:rPr lang="en-US" b="1" baseline="0" dirty="0" err="1" smtClean="0"/>
              <a:t>bir</a:t>
            </a:r>
            <a:r>
              <a:rPr lang="en-US" b="1" baseline="0" dirty="0" smtClean="0"/>
              <a:t> </a:t>
            </a:r>
            <a:r>
              <a:rPr lang="en-US" b="1" baseline="0" dirty="0" err="1" smtClean="0"/>
              <a:t>bebegi</a:t>
            </a:r>
            <a:r>
              <a:rPr lang="en-US" b="1" baseline="0" dirty="0" smtClean="0"/>
              <a:t> </a:t>
            </a:r>
            <a:r>
              <a:rPr lang="en-US" b="1" baseline="0" dirty="0" err="1" smtClean="0"/>
              <a:t>oldugu</a:t>
            </a:r>
            <a:r>
              <a:rPr lang="en-US" b="1" baseline="0" dirty="0" smtClean="0"/>
              <a:t> </a:t>
            </a:r>
            <a:r>
              <a:rPr lang="en-US" b="1" baseline="0" dirty="0" err="1" smtClean="0"/>
              <a:t>icin</a:t>
            </a:r>
            <a:r>
              <a:rPr lang="en-US" b="1" baseline="0" dirty="0" smtClean="0"/>
              <a:t> </a:t>
            </a:r>
            <a:r>
              <a:rPr lang="en-US" b="1" baseline="0" dirty="0" err="1" smtClean="0"/>
              <a:t>bu</a:t>
            </a:r>
            <a:r>
              <a:rPr lang="en-US" b="1" baseline="0" dirty="0" smtClean="0"/>
              <a:t> </a:t>
            </a:r>
            <a:r>
              <a:rPr lang="en-US" b="1" baseline="0" dirty="0" err="1" smtClean="0"/>
              <a:t>sene</a:t>
            </a:r>
            <a:r>
              <a:rPr lang="en-US" b="1" baseline="0" dirty="0" smtClean="0"/>
              <a:t> </a:t>
            </a:r>
            <a:r>
              <a:rPr lang="en-US" b="1" baseline="0" dirty="0" err="1" smtClean="0"/>
              <a:t>konferansa</a:t>
            </a:r>
            <a:r>
              <a:rPr lang="en-US" b="1" baseline="0" dirty="0" smtClean="0"/>
              <a:t> </a:t>
            </a:r>
            <a:r>
              <a:rPr lang="en-US" b="1" baseline="0" dirty="0" err="1" smtClean="0"/>
              <a:t>katilamadi</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B7C76C0E-3DA0-4641-89EC-B8F747489E9F}" type="slidenum">
              <a:rPr lang="en-US" smtClean="0"/>
              <a:t>1</a:t>
            </a:fld>
            <a:endParaRPr lang="en-US"/>
          </a:p>
        </p:txBody>
      </p:sp>
    </p:spTree>
    <p:extLst>
      <p:ext uri="{BB962C8B-B14F-4D97-AF65-F5344CB8AC3E}">
        <p14:creationId xmlns:p14="http://schemas.microsoft.com/office/powerpoint/2010/main" val="5469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Doktorlar</a:t>
            </a:r>
            <a:r>
              <a:rPr lang="en-US" dirty="0" smtClean="0"/>
              <a:t>, </a:t>
            </a:r>
            <a:r>
              <a:rPr lang="en-US" dirty="0" err="1" smtClean="0"/>
              <a:t>kose</a:t>
            </a:r>
            <a:r>
              <a:rPr lang="en-US" dirty="0" smtClean="0"/>
              <a:t> </a:t>
            </a:r>
            <a:r>
              <a:rPr lang="en-US" dirty="0" err="1" smtClean="0"/>
              <a:t>yazarlari</a:t>
            </a:r>
            <a:r>
              <a:rPr lang="en-US" dirty="0" smtClean="0"/>
              <a:t>, </a:t>
            </a:r>
            <a:r>
              <a:rPr lang="en-US" dirty="0" err="1" smtClean="0"/>
              <a:t>dietisyenler</a:t>
            </a:r>
            <a:r>
              <a:rPr lang="en-US" baseline="0" dirty="0" smtClean="0"/>
              <a:t> </a:t>
            </a:r>
            <a:r>
              <a:rPr lang="en-US" baseline="0" dirty="0" err="1" smtClean="0"/>
              <a:t>ve</a:t>
            </a:r>
            <a:r>
              <a:rPr lang="en-US" baseline="0" dirty="0" smtClean="0"/>
              <a:t> </a:t>
            </a:r>
            <a:r>
              <a:rPr lang="en-US" dirty="0" err="1" smtClean="0"/>
              <a:t>yasam</a:t>
            </a:r>
            <a:r>
              <a:rPr lang="en-US" dirty="0" smtClean="0"/>
              <a:t> </a:t>
            </a:r>
            <a:r>
              <a:rPr lang="en-US" dirty="0" err="1" smtClean="0"/>
              <a:t>koclari</a:t>
            </a:r>
            <a:r>
              <a:rPr lang="en-US" baseline="0" dirty="0" smtClean="0"/>
              <a:t> </a:t>
            </a:r>
            <a:r>
              <a:rPr lang="en-US" baseline="0" dirty="0" err="1" smtClean="0"/>
              <a:t>evde</a:t>
            </a:r>
            <a:r>
              <a:rPr lang="en-US" baseline="0" dirty="0" smtClean="0"/>
              <a:t> </a:t>
            </a:r>
            <a:r>
              <a:rPr lang="en-US" baseline="0" dirty="0" err="1" smtClean="0"/>
              <a:t>yemek</a:t>
            </a:r>
            <a:r>
              <a:rPr lang="en-US" baseline="0" dirty="0" smtClean="0"/>
              <a:t> </a:t>
            </a:r>
            <a:r>
              <a:rPr lang="en-US" baseline="0" dirty="0" err="1" smtClean="0"/>
              <a:t>yemeyi</a:t>
            </a:r>
            <a:r>
              <a:rPr lang="en-US" baseline="0" dirty="0" smtClean="0"/>
              <a:t> </a:t>
            </a:r>
            <a:r>
              <a:rPr lang="en-US" baseline="0" dirty="0" err="1" smtClean="0"/>
              <a:t>oneriyorlar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10</a:t>
            </a:fld>
            <a:endParaRPr lang="en-US"/>
          </a:p>
        </p:txBody>
      </p:sp>
    </p:spTree>
    <p:extLst>
      <p:ext uri="{BB962C8B-B14F-4D97-AF65-F5344CB8AC3E}">
        <p14:creationId xmlns:p14="http://schemas.microsoft.com/office/powerpoint/2010/main" val="366481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Hatta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Amerika</a:t>
            </a:r>
            <a:r>
              <a:rPr lang="en-US" sz="1200" kern="1200" dirty="0" smtClean="0">
                <a:solidFill>
                  <a:schemeClr val="tx1"/>
                </a:solidFill>
                <a:effectLst/>
                <a:latin typeface="+mn-lt"/>
                <a:ea typeface="+mn-ea"/>
                <a:cs typeface="+mn-cs"/>
              </a:rPr>
              <a:t> da Michelle Obama </a:t>
            </a:r>
            <a:r>
              <a:rPr lang="en-US" sz="1200" kern="1200" dirty="0" err="1" smtClean="0">
                <a:solidFill>
                  <a:schemeClr val="tx1"/>
                </a:solidFill>
                <a:effectLst/>
                <a:latin typeface="+mn-lt"/>
                <a:ea typeface="+mn-ea"/>
                <a:cs typeface="+mn-cs"/>
              </a:rPr>
              <a:t>evde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yemek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yapilmasini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artirmaya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yonelik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kampanyalar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baslatti</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 the US, Michelle Obama has been urging consumers to cook more at home, </a:t>
            </a:r>
          </a:p>
          <a:p>
            <a:r>
              <a:rPr lang="en-US" sz="1200" kern="1200" dirty="0" smtClean="0">
                <a:solidFill>
                  <a:schemeClr val="tx1"/>
                </a:solidFill>
                <a:effectLst/>
                <a:latin typeface="+mn-lt"/>
                <a:ea typeface="+mn-ea"/>
                <a:cs typeface="+mn-cs"/>
              </a:rPr>
              <a:t>while the Dietary Guidelines for Americans and The Institute for Cancer Research promote home-cooking over eating out or ordering in. </a:t>
            </a:r>
            <a:endParaRPr lang="en-US" dirty="0" smtClean="0"/>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11</a:t>
            </a:fld>
            <a:endParaRPr lang="en-US"/>
          </a:p>
        </p:txBody>
      </p:sp>
    </p:spTree>
    <p:extLst>
      <p:ext uri="{BB962C8B-B14F-4D97-AF65-F5344CB8AC3E}">
        <p14:creationId xmlns:p14="http://schemas.microsoft.com/office/powerpoint/2010/main" val="257029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Doctors are giving the same advice</a:t>
            </a:r>
            <a:r>
              <a:rPr lang="en-US" sz="1200" kern="1200" baseline="0" dirty="0" smtClean="0">
                <a:solidFill>
                  <a:schemeClr val="tx1"/>
                </a:solidFill>
                <a:effectLst/>
                <a:latin typeface="+mn-lt"/>
                <a:ea typeface="+mn-ea"/>
                <a:cs typeface="+mn-cs"/>
              </a:rPr>
              <a:t> to their patients.</a:t>
            </a:r>
            <a:endParaRPr lang="en-US"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12</a:t>
            </a:fld>
            <a:endParaRPr lang="en-US"/>
          </a:p>
        </p:txBody>
      </p:sp>
    </p:spTree>
    <p:extLst>
      <p:ext uri="{BB962C8B-B14F-4D97-AF65-F5344CB8AC3E}">
        <p14:creationId xmlns:p14="http://schemas.microsoft.com/office/powerpoint/2010/main" val="158775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 well as newspapers and blogs</a:t>
            </a:r>
            <a:r>
              <a:rPr lang="en-US" b="1" baseline="0" dirty="0" smtClean="0"/>
              <a:t> are talking about how eating at home can improve the quality of life.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face of this obesity epidemic, doctors and public officials are recommending consumers to cook more meals at home (rather than eat out or order in). However, these recommendations are often anecdotal and rely on broad, aggregate correlational studies.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Most research to date has focused on healthy eating attitudes and food choices, but not on how consumption is affected by the act of preparation itself. The goal of this project is to investigate the connection between cooking for oneself and healthy food consumption.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However, most of the research in this topic</a:t>
            </a:r>
            <a:r>
              <a:rPr lang="en-US" sz="1200" b="1" baseline="0" dirty="0" smtClean="0"/>
              <a:t> is correlational. Previous research mostly </a:t>
            </a:r>
            <a:r>
              <a:rPr lang="en-US" sz="1200" b="1" kern="1200" dirty="0" smtClean="0">
                <a:solidFill>
                  <a:schemeClr val="tx1"/>
                </a:solidFill>
                <a:effectLst/>
                <a:latin typeface="+mn-lt"/>
                <a:ea typeface="+mn-ea"/>
                <a:cs typeface="+mn-cs"/>
              </a:rPr>
              <a:t>rely on broad, aggregate correlational studies.</a:t>
            </a:r>
            <a:r>
              <a:rPr lang="en-US" sz="1200" b="1" kern="1200" baseline="0" dirty="0" smtClean="0">
                <a:solidFill>
                  <a:schemeClr val="tx1"/>
                </a:solidFill>
                <a:effectLst/>
                <a:latin typeface="+mn-lt"/>
                <a:ea typeface="+mn-ea"/>
                <a:cs typeface="+mn-cs"/>
              </a:rPr>
              <a:t> </a:t>
            </a:r>
            <a:r>
              <a:rPr lang="en-US" sz="1200" b="1" baseline="0" dirty="0" smtClean="0"/>
              <a:t>There is very limited research that investigates how preparation of food at home affects consumption.</a:t>
            </a:r>
            <a:endParaRPr lang="en-US" sz="1200" b="1" dirty="0" smtClean="0"/>
          </a:p>
        </p:txBody>
      </p:sp>
      <p:sp>
        <p:nvSpPr>
          <p:cNvPr id="4" name="Slide Number Placeholder 3"/>
          <p:cNvSpPr>
            <a:spLocks noGrp="1"/>
          </p:cNvSpPr>
          <p:nvPr>
            <p:ph type="sldNum" sz="quarter" idx="10"/>
          </p:nvPr>
        </p:nvSpPr>
        <p:spPr/>
        <p:txBody>
          <a:bodyPr/>
          <a:lstStyle/>
          <a:p>
            <a:fld id="{B7C76C0E-3DA0-4641-89EC-B8F747489E9F}" type="slidenum">
              <a:rPr lang="en-US" smtClean="0"/>
              <a:t>14</a:t>
            </a:fld>
            <a:endParaRPr lang="en-US"/>
          </a:p>
        </p:txBody>
      </p:sp>
    </p:spTree>
    <p:extLst>
      <p:ext uri="{BB962C8B-B14F-4D97-AF65-F5344CB8AC3E}">
        <p14:creationId xmlns:p14="http://schemas.microsoft.com/office/powerpoint/2010/main" val="218803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see a surge in the maker culture. More and more consumers are turning</a:t>
            </a:r>
            <a:r>
              <a:rPr lang="en-US" b="1" baseline="0" dirty="0" smtClean="0"/>
              <a:t> into makers instead of just consumers. In CB literature, there has been an artificial separation between production and consumption practices that implies that consumers are simply responders rather than value contributors. However, this perception has been changing. In fact, the postmodernist view indicates that consumers are active creators of their own world and their experiences in the marketplace (</a:t>
            </a:r>
            <a:r>
              <a:rPr lang="en-US" baseline="0" dirty="0" err="1" smtClean="0"/>
              <a:t>Fırat</a:t>
            </a:r>
            <a:r>
              <a:rPr lang="en-US" baseline="0" dirty="0" smtClean="0"/>
              <a:t> &amp; </a:t>
            </a:r>
            <a:r>
              <a:rPr lang="en-US" baseline="0" dirty="0" err="1" smtClean="0"/>
              <a:t>Venkatesh</a:t>
            </a:r>
            <a:r>
              <a:rPr lang="en-US" baseline="0" dirty="0" smtClean="0"/>
              <a:t>, 1995).</a:t>
            </a:r>
          </a:p>
          <a:p>
            <a:endParaRPr lang="en-US" baseline="0" dirty="0" smtClean="0"/>
          </a:p>
          <a:p>
            <a:r>
              <a:rPr lang="en-US" baseline="0" dirty="0" smtClean="0"/>
              <a:t>This postmodernist approach is consistent with the notion of prosumption. Prosumption is the combination of 2 words: production and consumption. We see that this notion of consumers as part of the production process has been studies by several research streams: prosumption, co-creation, joint production, DIY, IKEA effect</a:t>
            </a:r>
            <a:r>
              <a:rPr lang="is-IS" baseline="0" dirty="0" smtClean="0"/>
              <a:t>…</a:t>
            </a:r>
          </a:p>
          <a:p>
            <a:endParaRPr lang="is-IS" baseline="0" dirty="0" smtClean="0"/>
          </a:p>
          <a:p>
            <a:r>
              <a:rPr lang="en-US" b="1" dirty="0" smtClean="0"/>
              <a:t>Food production and consumption is one of the</a:t>
            </a:r>
            <a:r>
              <a:rPr lang="en-US" b="1" baseline="0" dirty="0" smtClean="0"/>
              <a:t> most widespread prosumption activities</a:t>
            </a:r>
            <a:r>
              <a:rPr lang="en-US" baseline="0" dirty="0" smtClean="0"/>
              <a:t>. About half of the consumers in the modern world do cook at home. According to a survey done in the US in 2008, </a:t>
            </a:r>
            <a:r>
              <a:rPr lang="en-US" sz="1200" kern="1200" dirty="0" smtClean="0">
                <a:solidFill>
                  <a:schemeClr val="tx1"/>
                </a:solidFill>
                <a:effectLst/>
                <a:latin typeface="+mn-lt"/>
                <a:ea typeface="+mn-ea"/>
                <a:cs typeface="+mn-cs"/>
              </a:rPr>
              <a:t>42% of men and 68% of women cook (Smith, Ng, and </a:t>
            </a:r>
            <a:r>
              <a:rPr lang="en-US" sz="1200" kern="1200" dirty="0" err="1" smtClean="0">
                <a:solidFill>
                  <a:schemeClr val="tx1"/>
                </a:solidFill>
                <a:effectLst/>
                <a:latin typeface="+mn-lt"/>
                <a:ea typeface="+mn-ea"/>
                <a:cs typeface="+mn-cs"/>
              </a:rPr>
              <a:t>Popkin</a:t>
            </a:r>
            <a:r>
              <a:rPr lang="en-US" sz="1200" kern="1200" dirty="0" smtClean="0">
                <a:solidFill>
                  <a:schemeClr val="tx1"/>
                </a:solidFill>
                <a:effectLst/>
                <a:latin typeface="+mn-lt"/>
                <a:ea typeface="+mn-ea"/>
                <a:cs typeface="+mn-cs"/>
              </a:rPr>
              <a:t>, 2013).</a:t>
            </a:r>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15</a:t>
            </a:fld>
            <a:endParaRPr lang="en-US"/>
          </a:p>
        </p:txBody>
      </p:sp>
    </p:spTree>
    <p:extLst>
      <p:ext uri="{BB962C8B-B14F-4D97-AF65-F5344CB8AC3E}">
        <p14:creationId xmlns:p14="http://schemas.microsoft.com/office/powerpoint/2010/main" val="3435291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Akademik</a:t>
            </a:r>
            <a:r>
              <a:rPr lang="en-US" b="1" dirty="0" smtClean="0"/>
              <a:t> </a:t>
            </a:r>
            <a:r>
              <a:rPr lang="en-US" b="1" dirty="0" err="1" smtClean="0"/>
              <a:t>alana</a:t>
            </a:r>
            <a:r>
              <a:rPr lang="en-US" b="1" baseline="0" dirty="0" smtClean="0"/>
              <a:t> </a:t>
            </a:r>
            <a:r>
              <a:rPr lang="en-US" b="1" baseline="0" dirty="0" err="1" smtClean="0"/>
              <a:t>baktigimizda</a:t>
            </a:r>
            <a:r>
              <a:rPr lang="en-US" b="1" baseline="0" dirty="0" smtClean="0"/>
              <a:t> </a:t>
            </a:r>
            <a:r>
              <a:rPr lang="en-US" b="1" baseline="0" dirty="0" err="1" smtClean="0"/>
              <a:t>uretici-tuketici</a:t>
            </a:r>
            <a:r>
              <a:rPr lang="en-US" b="1" baseline="0" dirty="0" smtClean="0"/>
              <a:t> </a:t>
            </a:r>
            <a:r>
              <a:rPr lang="en-US" b="1" baseline="0" dirty="0" err="1" smtClean="0"/>
              <a:t>kulturunun</a:t>
            </a:r>
            <a:r>
              <a:rPr lang="en-US" b="1" baseline="0" dirty="0" smtClean="0"/>
              <a:t> </a:t>
            </a:r>
            <a:r>
              <a:rPr lang="en-US" b="1" baseline="0" dirty="0" err="1" smtClean="0"/>
              <a:t>arastirildigini</a:t>
            </a:r>
            <a:r>
              <a:rPr lang="en-US" b="1" baseline="0" dirty="0" smtClean="0"/>
              <a:t> </a:t>
            </a:r>
            <a:r>
              <a:rPr lang="en-US" b="1" baseline="0" dirty="0" err="1" smtClean="0"/>
              <a:t>goruyoruz</a:t>
            </a:r>
            <a:r>
              <a:rPr lang="en-US" b="1" baseline="0" dirty="0" smtClean="0"/>
              <a:t>. </a:t>
            </a:r>
            <a:r>
              <a:rPr lang="en-US" b="1" baseline="0" dirty="0" err="1" smtClean="0"/>
              <a:t>Bircok</a:t>
            </a:r>
            <a:r>
              <a:rPr lang="en-US" b="1" baseline="0" dirty="0" smtClean="0"/>
              <a:t> </a:t>
            </a:r>
            <a:r>
              <a:rPr lang="en-US" b="1" baseline="0" dirty="0" err="1" smtClean="0"/>
              <a:t>arastirmaci</a:t>
            </a:r>
            <a:r>
              <a:rPr lang="en-US" b="1" baseline="0" dirty="0" smtClean="0"/>
              <a:t> </a:t>
            </a:r>
            <a:r>
              <a:rPr lang="en-US" b="1" baseline="0" dirty="0" err="1" smtClean="0"/>
              <a:t>tuketici</a:t>
            </a:r>
            <a:r>
              <a:rPr lang="en-US" b="1" baseline="0" dirty="0" smtClean="0"/>
              <a:t> </a:t>
            </a:r>
            <a:r>
              <a:rPr lang="en-US" b="1" baseline="0" dirty="0" err="1" smtClean="0"/>
              <a:t>ve</a:t>
            </a:r>
            <a:r>
              <a:rPr lang="en-US" b="1" baseline="0" dirty="0" smtClean="0"/>
              <a:t> </a:t>
            </a:r>
            <a:r>
              <a:rPr lang="en-US" b="1" baseline="0" dirty="0" err="1" smtClean="0"/>
              <a:t>uretici</a:t>
            </a:r>
            <a:r>
              <a:rPr lang="en-US" b="1" baseline="0" dirty="0" smtClean="0"/>
              <a:t> </a:t>
            </a:r>
            <a:r>
              <a:rPr lang="en-US" b="1" baseline="0" dirty="0" err="1" smtClean="0"/>
              <a:t>rolleri</a:t>
            </a:r>
            <a:r>
              <a:rPr lang="en-US" b="1" baseline="0" dirty="0" smtClean="0"/>
              <a:t> </a:t>
            </a:r>
            <a:r>
              <a:rPr lang="en-US" b="1" baseline="0" dirty="0" err="1" smtClean="0"/>
              <a:t>arasindaki</a:t>
            </a:r>
            <a:r>
              <a:rPr lang="en-US" b="1" baseline="0" dirty="0" smtClean="0"/>
              <a:t> </a:t>
            </a:r>
            <a:r>
              <a:rPr lang="en-US" b="1" baseline="0" dirty="0" err="1" smtClean="0"/>
              <a:t>farkin</a:t>
            </a:r>
            <a:r>
              <a:rPr lang="en-US" b="1" baseline="0" dirty="0" smtClean="0"/>
              <a:t> </a:t>
            </a:r>
            <a:r>
              <a:rPr lang="en-US" b="1" baseline="0" dirty="0" err="1" smtClean="0"/>
              <a:t>azaldigina</a:t>
            </a:r>
            <a:r>
              <a:rPr lang="en-US" b="1" baseline="0" dirty="0" smtClean="0"/>
              <a:t> </a:t>
            </a:r>
            <a:r>
              <a:rPr lang="en-US" b="1" baseline="0" dirty="0" err="1" smtClean="0"/>
              <a:t>dikkat</a:t>
            </a:r>
            <a:r>
              <a:rPr lang="en-US" b="1" baseline="0" dirty="0" smtClean="0"/>
              <a:t> </a:t>
            </a:r>
            <a:r>
              <a:rPr lang="en-US" b="1" baseline="0" dirty="0" err="1" smtClean="0"/>
              <a:t>cekiyor</a:t>
            </a:r>
            <a:r>
              <a:rPr lang="en-US" b="1" baseline="0" dirty="0" smtClean="0"/>
              <a:t>. </a:t>
            </a:r>
            <a:r>
              <a:rPr lang="en-US" b="1" baseline="0" dirty="0" err="1" smtClean="0"/>
              <a:t>Tuketiciler</a:t>
            </a:r>
            <a:r>
              <a:rPr lang="en-US" b="1" baseline="0" dirty="0" smtClean="0"/>
              <a:t> </a:t>
            </a:r>
            <a:r>
              <a:rPr lang="en-US" b="1" baseline="0" dirty="0" err="1" smtClean="0"/>
              <a:t>artik</a:t>
            </a:r>
            <a:r>
              <a:rPr lang="en-US" b="1" baseline="0" dirty="0" smtClean="0"/>
              <a:t> </a:t>
            </a:r>
            <a:r>
              <a:rPr lang="en-US" b="1" baseline="0" dirty="0" err="1" smtClean="0"/>
              <a:t>sadece</a:t>
            </a:r>
            <a:r>
              <a:rPr lang="en-US" b="1" baseline="0" dirty="0" smtClean="0"/>
              <a:t> </a:t>
            </a:r>
            <a:r>
              <a:rPr lang="en-US" b="1" baseline="0" dirty="0" err="1" smtClean="0"/>
              <a:t>tuketen</a:t>
            </a:r>
            <a:r>
              <a:rPr lang="en-US" b="1" baseline="0" dirty="0" smtClean="0"/>
              <a:t> kisiler </a:t>
            </a:r>
            <a:r>
              <a:rPr lang="en-US" b="1" baseline="0" dirty="0" err="1" smtClean="0"/>
              <a:t>degil</a:t>
            </a:r>
            <a:r>
              <a:rPr lang="en-US" b="1" baseline="0" dirty="0" smtClean="0"/>
              <a:t>, </a:t>
            </a:r>
            <a:r>
              <a:rPr lang="en-US" b="1" baseline="0" dirty="0" err="1" smtClean="0"/>
              <a:t>deger-yaratma</a:t>
            </a:r>
            <a:r>
              <a:rPr lang="en-US" b="1" baseline="0" dirty="0" smtClean="0"/>
              <a:t> </a:t>
            </a:r>
            <a:r>
              <a:rPr lang="en-US" b="1" baseline="0" dirty="0" err="1" smtClean="0"/>
              <a:t>zincirinin</a:t>
            </a:r>
            <a:r>
              <a:rPr lang="en-US" b="1" baseline="0" dirty="0" smtClean="0"/>
              <a:t> de </a:t>
            </a:r>
            <a:r>
              <a:rPr lang="en-US" b="1" baseline="0" dirty="0" err="1" smtClean="0"/>
              <a:t>bir</a:t>
            </a:r>
            <a:r>
              <a:rPr lang="en-US" b="1" baseline="0" dirty="0" smtClean="0"/>
              <a:t> </a:t>
            </a:r>
            <a:r>
              <a:rPr lang="en-US" b="1" baseline="0" dirty="0" err="1" smtClean="0"/>
              <a:t>parcasi</a:t>
            </a:r>
            <a:r>
              <a:rPr lang="en-US" b="1" baseline="0" dirty="0" smtClean="0"/>
              <a:t>. Bu </a:t>
            </a:r>
            <a:r>
              <a:rPr lang="en-US" b="1" baseline="0" dirty="0" err="1" smtClean="0"/>
              <a:t>konunun</a:t>
            </a:r>
            <a:r>
              <a:rPr lang="en-US" b="1" baseline="0" dirty="0" smtClean="0"/>
              <a:t> </a:t>
            </a:r>
            <a:r>
              <a:rPr lang="en-US" b="1" baseline="0" dirty="0" err="1" smtClean="0"/>
              <a:t>bircok</a:t>
            </a:r>
            <a:r>
              <a:rPr lang="en-US" b="1" baseline="0" dirty="0" smtClean="0"/>
              <a:t> </a:t>
            </a:r>
            <a:r>
              <a:rPr lang="en-US" b="1" baseline="0" dirty="0" err="1" smtClean="0"/>
              <a:t>akim</a:t>
            </a:r>
            <a:r>
              <a:rPr lang="en-US" b="1" baseline="0" dirty="0" smtClean="0"/>
              <a:t> (prosumption, co-creation, joint production) </a:t>
            </a:r>
            <a:r>
              <a:rPr lang="en-US" b="1" baseline="0" dirty="0" err="1" smtClean="0"/>
              <a:t>tarafindan</a:t>
            </a:r>
            <a:r>
              <a:rPr lang="en-US" b="1" baseline="0" dirty="0" smtClean="0"/>
              <a:t> </a:t>
            </a:r>
            <a:r>
              <a:rPr lang="en-US" b="1" baseline="0" dirty="0" err="1" smtClean="0"/>
              <a:t>farkli</a:t>
            </a:r>
            <a:r>
              <a:rPr lang="en-US" b="1" baseline="0" dirty="0" smtClean="0"/>
              <a:t> </a:t>
            </a:r>
            <a:r>
              <a:rPr lang="en-US" b="1" baseline="0" dirty="0" err="1" smtClean="0"/>
              <a:t>acilardan</a:t>
            </a:r>
            <a:r>
              <a:rPr lang="en-US" b="1" baseline="0" dirty="0" smtClean="0"/>
              <a:t> </a:t>
            </a:r>
            <a:r>
              <a:rPr lang="en-US" b="1" baseline="0" dirty="0" err="1" smtClean="0"/>
              <a:t>incelendigini</a:t>
            </a:r>
            <a:r>
              <a:rPr lang="en-US" b="1" baseline="0" dirty="0" smtClean="0"/>
              <a:t> </a:t>
            </a:r>
            <a:r>
              <a:rPr lang="en-US" b="1" baseline="0" dirty="0" err="1" smtClean="0"/>
              <a:t>goruyoruz</a:t>
            </a:r>
            <a:r>
              <a:rPr lang="en-US" b="1" baseline="0" dirty="0" smtClean="0"/>
              <a:t>.</a:t>
            </a:r>
            <a:endParaRPr lang="en-US" b="1" dirty="0" smtClean="0"/>
          </a:p>
          <a:p>
            <a:endParaRPr lang="en-US" b="1" dirty="0" smtClean="0"/>
          </a:p>
          <a:p>
            <a:r>
              <a:rPr lang="en-US" b="1" dirty="0" smtClean="0"/>
              <a:t>***</a:t>
            </a:r>
          </a:p>
          <a:p>
            <a:endParaRPr lang="en-US" b="1" dirty="0" smtClean="0"/>
          </a:p>
          <a:p>
            <a:r>
              <a:rPr lang="en-US" b="1" dirty="0" smtClean="0"/>
              <a:t>We see a surge in the maker culture. More and more consumers are turning</a:t>
            </a:r>
            <a:r>
              <a:rPr lang="en-US" b="1" baseline="0" dirty="0" smtClean="0"/>
              <a:t> into makers instead of just consumers. In CB literature, there has been an artificial separation between production and consumption practices that implies that consumers are simply responders rather than value contributors. However, this perception has been changing. In fact, the postmodernist view indicates that consumers are active creators of their own world and their experiences in the marketplace (</a:t>
            </a:r>
            <a:r>
              <a:rPr lang="en-US" baseline="0" dirty="0" err="1" smtClean="0"/>
              <a:t>Fırat</a:t>
            </a:r>
            <a:r>
              <a:rPr lang="en-US" baseline="0" dirty="0" smtClean="0"/>
              <a:t> &amp; </a:t>
            </a:r>
            <a:r>
              <a:rPr lang="en-US" baseline="0" dirty="0" err="1" smtClean="0"/>
              <a:t>Venkatesh</a:t>
            </a:r>
            <a:r>
              <a:rPr lang="en-US" baseline="0" dirty="0" smtClean="0"/>
              <a:t>, 1995).</a:t>
            </a:r>
          </a:p>
          <a:p>
            <a:endParaRPr lang="en-US" baseline="0" dirty="0" smtClean="0"/>
          </a:p>
          <a:p>
            <a:r>
              <a:rPr lang="en-US" baseline="0" dirty="0" smtClean="0"/>
              <a:t>This postmodernist approach is consistent with the notion of prosumption. Prosumption is the combination of 2 words: production and consumption. We see that this notion of consumers as part of the production process has been studies by several research streams: prosumption, co-creation, joint production, DIY, IKEA effect</a:t>
            </a:r>
            <a:r>
              <a:rPr lang="is-IS" baseline="0" dirty="0" smtClean="0"/>
              <a:t>…</a:t>
            </a:r>
          </a:p>
          <a:p>
            <a:endParaRPr lang="is-IS" baseline="0" dirty="0" smtClean="0"/>
          </a:p>
          <a:p>
            <a:r>
              <a:rPr lang="en-US" b="1" dirty="0" smtClean="0"/>
              <a:t>Food production and consumption is one of the</a:t>
            </a:r>
            <a:r>
              <a:rPr lang="en-US" b="1" baseline="0" dirty="0" smtClean="0"/>
              <a:t> most widespread prosumption activities</a:t>
            </a:r>
            <a:r>
              <a:rPr lang="en-US" baseline="0" dirty="0" smtClean="0"/>
              <a:t>. About half of the consumers in the modern world do cook at home. According to a survey done in the US in 2008, </a:t>
            </a:r>
            <a:r>
              <a:rPr lang="en-US" sz="1200" kern="1200" dirty="0" smtClean="0">
                <a:solidFill>
                  <a:schemeClr val="tx1"/>
                </a:solidFill>
                <a:effectLst/>
                <a:latin typeface="+mn-lt"/>
                <a:ea typeface="+mn-ea"/>
                <a:cs typeface="+mn-cs"/>
              </a:rPr>
              <a:t>42% of men and 68% of women cook (Smith, Ng, and </a:t>
            </a:r>
            <a:r>
              <a:rPr lang="en-US" sz="1200" kern="1200" dirty="0" err="1" smtClean="0">
                <a:solidFill>
                  <a:schemeClr val="tx1"/>
                </a:solidFill>
                <a:effectLst/>
                <a:latin typeface="+mn-lt"/>
                <a:ea typeface="+mn-ea"/>
                <a:cs typeface="+mn-cs"/>
              </a:rPr>
              <a:t>Popkin</a:t>
            </a:r>
            <a:r>
              <a:rPr lang="en-US" sz="1200" kern="1200" dirty="0" smtClean="0">
                <a:solidFill>
                  <a:schemeClr val="tx1"/>
                </a:solidFill>
                <a:effectLst/>
                <a:latin typeface="+mn-lt"/>
                <a:ea typeface="+mn-ea"/>
                <a:cs typeface="+mn-cs"/>
              </a:rPr>
              <a:t>, 2013).</a:t>
            </a:r>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16</a:t>
            </a:fld>
            <a:endParaRPr lang="en-US"/>
          </a:p>
        </p:txBody>
      </p:sp>
    </p:spTree>
    <p:extLst>
      <p:ext uri="{BB962C8B-B14F-4D97-AF65-F5344CB8AC3E}">
        <p14:creationId xmlns:p14="http://schemas.microsoft.com/office/powerpoint/2010/main" val="343529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Fakat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ozellikle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yemek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hazirlanmasi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tuketimi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alanina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baktigimizda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daha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kisitli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calisma</a:t>
            </a:r>
            <a:r>
              <a:rPr lang="en-US" sz="1200" kern="1200" baseline="0" dirty="0" smtClean="0">
                <a:solidFill>
                  <a:schemeClr val="tx1"/>
                </a:solidFill>
                <a:effectLst/>
                <a:latin typeface="+mn-lt"/>
                <a:ea typeface="+mn-ea"/>
                <a:cs typeface="+mn-cs"/>
              </a:rPr>
              <a:t> var.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Bireyin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uretim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surecinde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almasi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yemegi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kendisinin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hazirlamasi</a:t>
            </a:r>
            <a:r>
              <a:rPr lang="en-US" sz="1200" kern="1200" baseline="0" dirty="0" smtClean="0">
                <a:solidFill>
                  <a:schemeClr val="tx1"/>
                </a:solidFill>
                <a:effectLst/>
                <a:latin typeface="+mn-lt"/>
                <a:ea typeface="+mn-ea"/>
                <a:cs typeface="+mn-cs"/>
              </a:rPr>
              <a:t> tat </a:t>
            </a:r>
            <a:r>
              <a:rPr lang="en-US" sz="1200" kern="1200" baseline="0" dirty="0" err="1" smtClean="0">
                <a:solidFill>
                  <a:schemeClr val="tx1"/>
                </a:solidFill>
                <a:effectLst/>
                <a:latin typeface="+mn-lt"/>
                <a:ea typeface="+mn-ea"/>
                <a:cs typeface="+mn-cs"/>
              </a:rPr>
              <a:t>ve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dogallik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algisini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etkiliyor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hatta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tuketim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miktarini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artirabiliyor</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limited number of studies exploring the relationship between food preparation and consumption indicate that self-preparation of the meal enhances the evaluation of taste (Troye and Supphellen, 2012), how natural the food is perceived, liking for the food, and the consumption amount (</a:t>
            </a:r>
            <a:r>
              <a:rPr lang="en-US" sz="1200" kern="1200" dirty="0" err="1" smtClean="0">
                <a:solidFill>
                  <a:schemeClr val="tx1"/>
                </a:solidFill>
                <a:effectLst/>
                <a:latin typeface="+mn-lt"/>
                <a:ea typeface="+mn-ea"/>
                <a:cs typeface="+mn-cs"/>
              </a:rPr>
              <a:t>Dohle</a:t>
            </a:r>
            <a:r>
              <a:rPr lang="en-US" sz="1200" kern="1200" dirty="0" smtClean="0">
                <a:solidFill>
                  <a:schemeClr val="tx1"/>
                </a:solidFill>
                <a:effectLst/>
                <a:latin typeface="+mn-lt"/>
                <a:ea typeface="+mn-ea"/>
                <a:cs typeface="+mn-cs"/>
              </a:rPr>
              <a:t> et al. 2014)</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Tüketicilerin hangi nedenlerden dolayı yemek pişirmeyi tercih ettiklerini gösteren az sayıdaki çalışmadan biri Mintel araştırma şirketi tarafından Amerika`da 2011`de yapılan bir anket çalışmasıdır (Mintel, 2011). Bu çalışma, genç nüfusun yemek pişirmeyi sofistike ve akıllı hissetmek, akranlar arasında güvenilirlik oluşturmak, sağlıklı yemek, farklı deneyimler kazanmak, sevgi göstermek ve rahatlayıp-sakinleşmek gibi nedenlerle tercih ettiğini göstermektedir. </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Hollanda`da tüketicilerle birebir derinlemesine görüşmeler gerçekleştirmiş olan </a:t>
            </a:r>
            <a:r>
              <a:rPr lang="tr-TR" sz="1200" kern="1200" dirty="0" err="1" smtClean="0">
                <a:solidFill>
                  <a:schemeClr val="tx1"/>
                </a:solidFill>
                <a:effectLst/>
                <a:latin typeface="+mn-lt"/>
                <a:ea typeface="+mn-ea"/>
                <a:cs typeface="+mn-cs"/>
              </a:rPr>
              <a:t>Costa</a:t>
            </a:r>
            <a:r>
              <a:rPr lang="tr-TR" sz="1200" kern="1200" dirty="0" smtClean="0">
                <a:solidFill>
                  <a:schemeClr val="tx1"/>
                </a:solidFill>
                <a:effectLst/>
                <a:latin typeface="+mn-lt"/>
                <a:ea typeface="+mn-ea"/>
                <a:cs typeface="+mn-cs"/>
              </a:rPr>
              <a:t> vd. (2007), evde yemek hazırlanmasını hazır tüketim davranışı ile karşılaştırmıştır. Araştırmacılar, evde yemek hazırlanmasının sağlıklı ve dinç olmak, kilo almayarak özgüven sahibi olmak,  diğerlerine önem vermek, görevini yerine getirmek, gruba ait hissetmek, grupla uyum içinde olmak, zevk almak ve başarılı hissetmek ile ilgili olduğunu göstermişlerdir.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17</a:t>
            </a:fld>
            <a:endParaRPr lang="en-US"/>
          </a:p>
        </p:txBody>
      </p:sp>
    </p:spTree>
    <p:extLst>
      <p:ext uri="{BB962C8B-B14F-4D97-AF65-F5344CB8AC3E}">
        <p14:creationId xmlns:p14="http://schemas.microsoft.com/office/powerpoint/2010/main" val="394971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Tuketicilerin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neden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yemek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hazirlamak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istediklerini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arastiran</a:t>
            </a:r>
            <a:r>
              <a:rPr lang="en-US" sz="1200" kern="1200" baseline="0" dirty="0" smtClean="0">
                <a:solidFill>
                  <a:schemeClr val="tx1"/>
                </a:solidFill>
                <a:effectLst/>
                <a:latin typeface="+mn-lt"/>
                <a:ea typeface="+mn-ea"/>
                <a:cs typeface="+mn-cs"/>
              </a:rPr>
              <a:t> 3 </a:t>
            </a:r>
            <a:r>
              <a:rPr lang="en-US" sz="1200" kern="1200" baseline="0" dirty="0" err="1" smtClean="0">
                <a:solidFill>
                  <a:schemeClr val="tx1"/>
                </a:solidFill>
                <a:effectLst/>
                <a:latin typeface="+mn-lt"/>
                <a:ea typeface="+mn-ea"/>
                <a:cs typeface="+mn-cs"/>
              </a:rPr>
              <a:t>calisma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bulduk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Bunlardan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ilki</a:t>
            </a:r>
            <a:r>
              <a:rPr lang="en-US" sz="1200" kern="1200" baseline="0" dirty="0" smtClean="0">
                <a:solidFill>
                  <a:schemeClr val="tx1"/>
                </a:solidFill>
                <a:effectLst/>
                <a:latin typeface="+mn-lt"/>
                <a:ea typeface="+mn-ea"/>
                <a:cs typeface="+mn-cs"/>
              </a:rPr>
              <a:t> Mintel </a:t>
            </a:r>
            <a:r>
              <a:rPr lang="en-US" sz="1200" kern="1200" baseline="0" dirty="0" err="1" smtClean="0">
                <a:solidFill>
                  <a:schemeClr val="tx1"/>
                </a:solidFill>
                <a:effectLst/>
                <a:latin typeface="+mn-lt"/>
                <a:ea typeface="+mn-ea"/>
                <a:cs typeface="+mn-cs"/>
              </a:rPr>
              <a:t>arastirma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sirketinin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genc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nufusla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yaptigi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calisma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digeri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Hollanda`da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yapilan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derinlemesine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gorusmeler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digeri</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Belcika</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yapilan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anket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calismasi</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Yemek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yapmak</a:t>
            </a:r>
            <a:r>
              <a:rPr lang="en-US" sz="1200" kern="1200" baseline="0" dirty="0" smtClean="0">
                <a:solidFill>
                  <a:schemeClr val="tx1"/>
                </a:solidFill>
                <a:effectLst/>
                <a:latin typeface="+mn-lt"/>
                <a:ea typeface="+mn-ea"/>
                <a:cs typeface="+mn-cs"/>
              </a:rPr>
              <a:t> </a:t>
            </a:r>
            <a:r>
              <a:rPr lang="is-I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is-IS" sz="1200" kern="1200" baseline="0" dirty="0" smtClean="0">
                <a:solidFill>
                  <a:schemeClr val="tx1"/>
                </a:solidFill>
                <a:effectLst/>
                <a:latin typeface="+mn-lt"/>
                <a:ea typeface="+mn-ea"/>
                <a:cs typeface="+mn-cs"/>
              </a:rPr>
              <a:t>le iliskilendirilmistir.</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limited number of studies exploring the relationship between food preparation and consumption indicate that self-preparation of the meal enhances the evaluation of taste (Troye and Supphellen, 2012), how natural the food is perceived, liking for the food, and the consumption amount (</a:t>
            </a:r>
            <a:r>
              <a:rPr lang="en-US" sz="1200" kern="1200" dirty="0" err="1" smtClean="0">
                <a:solidFill>
                  <a:schemeClr val="tx1"/>
                </a:solidFill>
                <a:effectLst/>
                <a:latin typeface="+mn-lt"/>
                <a:ea typeface="+mn-ea"/>
                <a:cs typeface="+mn-cs"/>
              </a:rPr>
              <a:t>Dohle</a:t>
            </a:r>
            <a:r>
              <a:rPr lang="en-US" sz="1200" kern="1200" dirty="0" smtClean="0">
                <a:solidFill>
                  <a:schemeClr val="tx1"/>
                </a:solidFill>
                <a:effectLst/>
                <a:latin typeface="+mn-lt"/>
                <a:ea typeface="+mn-ea"/>
                <a:cs typeface="+mn-cs"/>
              </a:rPr>
              <a:t> et al. 2014)</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Tüketicilerin hangi nedenlerden dolayı yemek pişirmeyi tercih ettiklerini gösteren az sayıdaki çalışmadan biri Mintel araştırma şirketi tarafından Amerika`da 2011`de yapılan bir anket çalışmasıdır (Mintel, 2011). Bu çalışma, genç nüfusun yemek pişirmeyi sofistike ve akıllı hissetmek, akranlar arasında güvenilirlik oluşturmak, sağlıklı yemek, farklı deneyimler kazanmak, sevgi göstermek ve rahatlayıp-sakinleşmek gibi nedenlerle tercih ettiğini göstermektedir. </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Hollanda`da tüketicilerle birebir derinlemesine görüşmeler gerçekleştirmiş olan </a:t>
            </a:r>
            <a:r>
              <a:rPr lang="tr-TR" sz="1200" kern="1200" dirty="0" err="1" smtClean="0">
                <a:solidFill>
                  <a:schemeClr val="tx1"/>
                </a:solidFill>
                <a:effectLst/>
                <a:latin typeface="+mn-lt"/>
                <a:ea typeface="+mn-ea"/>
                <a:cs typeface="+mn-cs"/>
              </a:rPr>
              <a:t>Costa</a:t>
            </a:r>
            <a:r>
              <a:rPr lang="tr-TR" sz="1200" kern="1200" dirty="0" smtClean="0">
                <a:solidFill>
                  <a:schemeClr val="tx1"/>
                </a:solidFill>
                <a:effectLst/>
                <a:latin typeface="+mn-lt"/>
                <a:ea typeface="+mn-ea"/>
                <a:cs typeface="+mn-cs"/>
              </a:rPr>
              <a:t> vd. (2007), evde yemek hazırlanmasını hazır tüketim davranışı ile karşılaştırmıştır. Araştırmacılar, evde yemek hazırlanmasının sağlıklı ve dinç olmak, kilo almayarak özgüven sahibi olmak,  diğerlerine önem vermek, görevini yerine getirmek, gruba ait hissetmek, grupla uyum içinde olmak, zevk almak ve başarılı hissetmek ile ilgili olduğunu göstermişlerdir.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18</a:t>
            </a:fld>
            <a:endParaRPr lang="en-US"/>
          </a:p>
        </p:txBody>
      </p:sp>
    </p:spTree>
    <p:extLst>
      <p:ext uri="{BB962C8B-B14F-4D97-AF65-F5344CB8AC3E}">
        <p14:creationId xmlns:p14="http://schemas.microsoft.com/office/powerpoint/2010/main" val="3949710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Literatür taraması, 1999 ve 2004`de Belçika`da toplanan anket verisi ile yapılan çalışma (Daniels vd., 2012) dışında, tüketicileri yemek yapmaya iten faktörleri inceleyen kapsamlı bir akademik çalışma olmadığını ortaya koymuştur.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Literatür taraması, Türkiye’de tüketicileri yemek hazırlamaya iten faktörleri inceleyen veya kültürler arası karşılaştırma yapan herhangi bir çalışmaya rastlanmamıştır.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 çalışma, hem Türkiye’de konuyu inceleyerek hem de bu verileri farklı kültürlerde elde edilen verilerle karşılaştırarak, yemek yapma davranışının ardındaki motivasyonel etmenler konusunda literatüre önemli bir katkıda bulunmayı hedeflemektedir.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Given limited research on this topic, we started to</a:t>
            </a:r>
            <a:r>
              <a:rPr lang="en-US" sz="1200" baseline="0" dirty="0" smtClean="0"/>
              <a:t> investigate this topic at an exploratory level and our goal is to first investigate food preparation and consumption using qualitative methods and then conduct experiments.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this particular paper,</a:t>
            </a:r>
            <a:r>
              <a:rPr lang="en-US" sz="1200" baseline="0" dirty="0" smtClean="0"/>
              <a:t> we look at </a:t>
            </a:r>
            <a:r>
              <a:rPr lang="en-US" sz="1200" dirty="0" smtClean="0"/>
              <a:t>what is home-cooking and how does home-cooking actually affect consumption. Within</a:t>
            </a:r>
            <a:r>
              <a:rPr lang="en-US" sz="1200" baseline="0" dirty="0" smtClean="0"/>
              <a:t> the context of food consumption, we also investigate the prosumption topic (the maker culture). It is our secondary focus.</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B7C76C0E-3DA0-4641-89EC-B8F747489E9F}" type="slidenum">
              <a:rPr lang="en-US" smtClean="0"/>
              <a:t>19</a:t>
            </a:fld>
            <a:endParaRPr lang="en-US"/>
          </a:p>
        </p:txBody>
      </p:sp>
    </p:spTree>
    <p:extLst>
      <p:ext uri="{BB962C8B-B14F-4D97-AF65-F5344CB8AC3E}">
        <p14:creationId xmlns:p14="http://schemas.microsoft.com/office/powerpoint/2010/main" val="3058038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tr-TR" sz="2400" dirty="0" smtClean="0"/>
              <a:t>1997-2012 arasında 284 uluslararası yayın (Stockinger vd., 2015)</a:t>
            </a:r>
          </a:p>
          <a:p>
            <a:pPr lvl="1"/>
            <a:r>
              <a:rPr lang="tr-TR" sz="2400" dirty="0" smtClean="0"/>
              <a:t>Türkiye`de yaklaşık 6 basılmış çalışma)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Netnografi evde yemek hazırlanması davranışının arkasındaki motivasyonel etmenleri keşfetmek için kullanılabilecek en iyi araştırma yöntemlerinden biridir, çünkü sanal ortamda farklı demografik ve sosyo-kültürel alt yapıya sahip tüketiciler tarafından üretilen zengin bir içerik bulunmaktadır.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Ayrıca, çalışma kapsamında incelenen web sitelerindeki kullanıcı sayıları (her sitede yüzlerce hatta binlerce kullanıcı olduğu düşünüldüğünde) diğer yöntemlerle ulaşılabilecek tüketici sayısından çok daha fazladır.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Bunların yanı sıra, </a:t>
            </a:r>
            <a:r>
              <a:rPr lang="tr-TR" sz="1200" kern="1200" dirty="0" err="1" smtClean="0">
                <a:solidFill>
                  <a:schemeClr val="tx1"/>
                </a:solidFill>
                <a:effectLst/>
                <a:latin typeface="+mn-lt"/>
                <a:ea typeface="+mn-ea"/>
                <a:cs typeface="+mn-cs"/>
              </a:rPr>
              <a:t>netnografi</a:t>
            </a:r>
            <a:r>
              <a:rPr lang="tr-TR" sz="1200" kern="1200" dirty="0" smtClean="0">
                <a:solidFill>
                  <a:schemeClr val="tx1"/>
                </a:solidFill>
                <a:effectLst/>
                <a:latin typeface="+mn-lt"/>
                <a:ea typeface="+mn-ea"/>
                <a:cs typeface="+mn-cs"/>
              </a:rPr>
              <a:t> herhangi bir araştırmacının müdahalesi olmadan doğal olarak gelişmiş bir içeriğe ulaşılmasını, böylelikle herhangi bir kısıtlama olmadan yeni kavram ve ilişkilerin keşfini de mümkün kılmaktadır. Yöntem sadece çevrimiçi tüketici davranışlarını incelemekle sınırlı kalmaz, genel tüketici kültürü hakkında da bize öngörü verir (Kozinets, 2002; 2010).</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1"/>
            <a:r>
              <a:rPr lang="tr-TR" sz="1200" b="1" kern="1200" dirty="0" smtClean="0">
                <a:solidFill>
                  <a:schemeClr val="tx1"/>
                </a:solidFill>
                <a:effectLst/>
                <a:latin typeface="+mn-lt"/>
                <a:ea typeface="+mn-ea"/>
                <a:cs typeface="+mn-cs"/>
              </a:rPr>
              <a:t>Netnografi Sahası</a:t>
            </a:r>
            <a:endParaRPr lang="en-US" sz="1200" b="1"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Netnografi sahası belirlenirken öncelikle yemek hazırlanması ve tüketimi konusunda etkileşimde bulunulan ve tüketiciler tarafından yoğun içerik yaratılan forumlar, web günlükleri (blog) ve tüketici topluluklarına ait çevrimiçi platformlar incelenmiştir. Özellikle farklı bakış açıları getiren ve kavramları detaylandıracak nitelikte olan sahaların seçilmesine özen gösterilmiştir. Bu özelliklere uygun iki İngilizce ve iki Türkçe saha belirlenmiştir. Bu siteler seçilirken Google arama motoruna hem İngilizce hem de Türkçe olarak “yemek pişirmek” tümcesi yazılmış, ortaya çıkan sonuçlardan sanal topluluklara yönlendiren bağlantılar incelenmiş ve en yoğun etkileşime sahip olanlar dikkate alınmıştır</a:t>
            </a:r>
            <a:r>
              <a:rPr lang="en-US" dirty="0" smtClean="0">
                <a:effectLst/>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20</a:t>
            </a:fld>
            <a:endParaRPr lang="en-US"/>
          </a:p>
        </p:txBody>
      </p:sp>
    </p:spTree>
    <p:extLst>
      <p:ext uri="{BB962C8B-B14F-4D97-AF65-F5344CB8AC3E}">
        <p14:creationId xmlns:p14="http://schemas.microsoft.com/office/powerpoint/2010/main" val="189719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Kaynak: 8 Ekim 2015 </a:t>
            </a:r>
            <a:r>
              <a:rPr lang="tr-TR" sz="1200" kern="1200" baseline="0" dirty="0" smtClean="0">
                <a:solidFill>
                  <a:schemeClr val="tx1"/>
                </a:solidFill>
                <a:effectLst/>
                <a:latin typeface="+mn-lt"/>
                <a:ea typeface="+mn-ea"/>
                <a:cs typeface="+mn-cs"/>
              </a:rPr>
              <a:t> - </a:t>
            </a:r>
            <a:r>
              <a:rPr lang="tr-TR" sz="1200" kern="1200" baseline="0" dirty="0" err="1" smtClean="0">
                <a:solidFill>
                  <a:schemeClr val="tx1"/>
                </a:solidFill>
                <a:effectLst/>
                <a:latin typeface="+mn-lt"/>
                <a:ea typeface="+mn-ea"/>
                <a:cs typeface="+mn-cs"/>
              </a:rPr>
              <a:t>Turkiye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Istatistik</a:t>
            </a:r>
            <a:r>
              <a:rPr lang="tr-TR" sz="1200" kern="1200" baseline="0" dirty="0" smtClean="0">
                <a:solidFill>
                  <a:schemeClr val="tx1"/>
                </a:solidFill>
                <a:effectLst/>
                <a:latin typeface="+mn-lt"/>
                <a:ea typeface="+mn-ea"/>
                <a:cs typeface="+mn-cs"/>
              </a:rPr>
              <a:t> Kurumu</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Türkiye’de</a:t>
            </a:r>
            <a:r>
              <a:rPr lang="en-US" sz="1200" kern="1200" dirty="0" smtClean="0">
                <a:solidFill>
                  <a:schemeClr val="tx1"/>
                </a:solidFill>
                <a:effectLst/>
                <a:latin typeface="+mn-lt"/>
                <a:ea typeface="+mn-ea"/>
                <a:cs typeface="+mn-cs"/>
              </a:rPr>
              <a:t> obezite </a:t>
            </a:r>
            <a:r>
              <a:rPr lang="en-US" sz="1200" kern="1200" dirty="0" err="1" smtClean="0">
                <a:solidFill>
                  <a:schemeClr val="tx1"/>
                </a:solidFill>
                <a:effectLst/>
                <a:latin typeface="+mn-lt"/>
                <a:ea typeface="+mn-ea"/>
                <a:cs typeface="+mn-cs"/>
              </a:rPr>
              <a:t>oranınin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buyuk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hizla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arttigini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goruyoruz</a:t>
            </a:r>
            <a:r>
              <a:rPr lang="en-US" sz="1200" kern="1200" baseline="0" dirty="0" smtClean="0">
                <a:solidFill>
                  <a:schemeClr val="tx1"/>
                </a:solidFill>
                <a:effectLst/>
                <a:latin typeface="+mn-lt"/>
                <a:ea typeface="+mn-ea"/>
                <a:cs typeface="+mn-cs"/>
              </a:rPr>
              <a:t>. 2008-2014 </a:t>
            </a:r>
            <a:r>
              <a:rPr lang="en-US" sz="1200" kern="1200" baseline="0" dirty="0" err="1" smtClean="0">
                <a:solidFill>
                  <a:schemeClr val="tx1"/>
                </a:solidFill>
                <a:effectLst/>
                <a:latin typeface="+mn-lt"/>
                <a:ea typeface="+mn-ea"/>
                <a:cs typeface="+mn-cs"/>
              </a:rPr>
              <a:t>arasinda</a:t>
            </a:r>
            <a:r>
              <a:rPr lang="en-US" sz="1200" kern="1200" baseline="0" dirty="0" smtClean="0">
                <a:solidFill>
                  <a:schemeClr val="tx1"/>
                </a:solidFill>
                <a:effectLst/>
                <a:latin typeface="+mn-lt"/>
                <a:ea typeface="+mn-ea"/>
                <a:cs typeface="+mn-cs"/>
              </a:rPr>
              <a:t> (6 </a:t>
            </a:r>
            <a:r>
              <a:rPr lang="en-US" sz="1200" kern="1200" baseline="0" dirty="0" err="1" smtClean="0">
                <a:solidFill>
                  <a:schemeClr val="tx1"/>
                </a:solidFill>
                <a:effectLst/>
                <a:latin typeface="+mn-lt"/>
                <a:ea typeface="+mn-ea"/>
                <a:cs typeface="+mn-cs"/>
              </a:rPr>
              <a:t>yilda</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%31,1 </a:t>
            </a:r>
            <a:r>
              <a:rPr lang="en-US" sz="1200" kern="1200" dirty="0" err="1" smtClean="0">
                <a:solidFill>
                  <a:schemeClr val="tx1"/>
                </a:solidFill>
                <a:effectLst/>
                <a:latin typeface="+mn-lt"/>
                <a:ea typeface="+mn-ea"/>
                <a:cs typeface="+mn-cs"/>
              </a:rPr>
              <a:t>oranında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arttı</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endParaRPr lang="en-US" dirty="0" smtClean="0"/>
          </a:p>
          <a:p>
            <a:r>
              <a:rPr lang="en-US" sz="1200" kern="1200" dirty="0" smtClean="0">
                <a:solidFill>
                  <a:schemeClr val="tx1"/>
                </a:solidFill>
                <a:effectLst/>
                <a:latin typeface="+mn-lt"/>
                <a:ea typeface="+mn-ea"/>
                <a:cs typeface="+mn-cs"/>
              </a:rPr>
              <a:t>Obezite </a:t>
            </a:r>
            <a:r>
              <a:rPr lang="en-US" sz="1200" kern="1200" dirty="0" err="1" smtClean="0">
                <a:solidFill>
                  <a:schemeClr val="tx1"/>
                </a:solidFill>
                <a:effectLst/>
                <a:latin typeface="+mn-lt"/>
                <a:ea typeface="+mn-ea"/>
                <a:cs typeface="+mn-cs"/>
              </a:rPr>
              <a:t>oranı</a:t>
            </a:r>
            <a:r>
              <a:rPr lang="en-US" sz="1200" kern="1200" dirty="0" smtClean="0">
                <a:solidFill>
                  <a:schemeClr val="tx1"/>
                </a:solidFill>
                <a:effectLst/>
                <a:latin typeface="+mn-lt"/>
                <a:ea typeface="+mn-ea"/>
                <a:cs typeface="+mn-cs"/>
              </a:rPr>
              <a:t> 2008 </a:t>
            </a:r>
            <a:r>
              <a:rPr lang="en-US" sz="1200" kern="1200" dirty="0" err="1" smtClean="0">
                <a:solidFill>
                  <a:schemeClr val="tx1"/>
                </a:solidFill>
                <a:effectLst/>
                <a:latin typeface="+mn-lt"/>
                <a:ea typeface="+mn-ea"/>
                <a:cs typeface="+mn-cs"/>
              </a:rPr>
              <a:t>yılında</a:t>
            </a:r>
            <a:r>
              <a:rPr lang="en-US" sz="1200" kern="1200" dirty="0" smtClean="0">
                <a:solidFill>
                  <a:schemeClr val="tx1"/>
                </a:solidFill>
                <a:effectLst/>
                <a:latin typeface="+mn-lt"/>
                <a:ea typeface="+mn-ea"/>
                <a:cs typeface="+mn-cs"/>
              </a:rPr>
              <a:t> %15,2 </a:t>
            </a:r>
            <a:r>
              <a:rPr lang="en-US" sz="1200" kern="1200" dirty="0" err="1" smtClean="0">
                <a:solidFill>
                  <a:schemeClr val="tx1"/>
                </a:solidFill>
                <a:effectLst/>
                <a:latin typeface="+mn-lt"/>
                <a:ea typeface="+mn-ea"/>
                <a:cs typeface="+mn-cs"/>
              </a:rPr>
              <a:t>iken</a:t>
            </a:r>
            <a:r>
              <a:rPr lang="en-US" sz="1200" kern="1200" dirty="0" smtClean="0">
                <a:solidFill>
                  <a:schemeClr val="tx1"/>
                </a:solidFill>
                <a:effectLst/>
                <a:latin typeface="+mn-lt"/>
                <a:ea typeface="+mn-ea"/>
                <a:cs typeface="+mn-cs"/>
              </a:rPr>
              <a:t> 2014 </a:t>
            </a:r>
            <a:r>
              <a:rPr lang="en-US" sz="1200" kern="1200" dirty="0" err="1" smtClean="0">
                <a:solidFill>
                  <a:schemeClr val="tx1"/>
                </a:solidFill>
                <a:effectLst/>
                <a:latin typeface="+mn-lt"/>
                <a:ea typeface="+mn-ea"/>
                <a:cs typeface="+mn-cs"/>
              </a:rPr>
              <a:t>yılında</a:t>
            </a:r>
            <a:r>
              <a:rPr lang="en-US" sz="1200" kern="1200" dirty="0" smtClean="0">
                <a:solidFill>
                  <a:schemeClr val="tx1"/>
                </a:solidFill>
                <a:effectLst/>
                <a:latin typeface="+mn-lt"/>
                <a:ea typeface="+mn-ea"/>
                <a:cs typeface="+mn-cs"/>
              </a:rPr>
              <a:t> %31,1 </a:t>
            </a:r>
            <a:r>
              <a:rPr lang="en-US" sz="1200" kern="1200" dirty="0" err="1" smtClean="0">
                <a:solidFill>
                  <a:schemeClr val="tx1"/>
                </a:solidFill>
                <a:effectLst/>
                <a:latin typeface="+mn-lt"/>
                <a:ea typeface="+mn-ea"/>
                <a:cs typeface="+mn-cs"/>
              </a:rPr>
              <a:t>oranında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artıs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göstererek</a:t>
            </a:r>
            <a:r>
              <a:rPr lang="en-US" sz="1200" kern="1200" dirty="0" smtClean="0">
                <a:solidFill>
                  <a:schemeClr val="tx1"/>
                </a:solidFill>
                <a:effectLst/>
                <a:latin typeface="+mn-lt"/>
                <a:ea typeface="+mn-ea"/>
                <a:cs typeface="+mn-cs"/>
              </a:rPr>
              <a:t> %19,9’a </a:t>
            </a:r>
            <a:r>
              <a:rPr lang="en-US" sz="1200" kern="1200" dirty="0" err="1" smtClean="0">
                <a:solidFill>
                  <a:schemeClr val="tx1"/>
                </a:solidFill>
                <a:effectLst/>
                <a:latin typeface="+mn-lt"/>
                <a:ea typeface="+mn-ea"/>
                <a:cs typeface="+mn-cs"/>
              </a:rPr>
              <a:t>ulaşmıştır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Artıs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oranı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kadınlarda</a:t>
            </a:r>
            <a:r>
              <a:rPr lang="en-US" sz="1200" kern="1200" dirty="0" smtClean="0">
                <a:solidFill>
                  <a:schemeClr val="tx1"/>
                </a:solidFill>
                <a:effectLst/>
                <a:latin typeface="+mn-lt"/>
                <a:ea typeface="+mn-ea"/>
                <a:cs typeface="+mn-cs"/>
              </a:rPr>
              <a:t> %32,3, </a:t>
            </a:r>
            <a:r>
              <a:rPr lang="en-US" sz="1200" kern="1200" dirty="0" err="1" smtClean="0">
                <a:solidFill>
                  <a:schemeClr val="tx1"/>
                </a:solidFill>
                <a:effectLst/>
                <a:latin typeface="+mn-lt"/>
                <a:ea typeface="+mn-ea"/>
                <a:cs typeface="+mn-cs"/>
              </a:rPr>
              <a:t>erkeklerde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ise</a:t>
            </a:r>
            <a:r>
              <a:rPr lang="en-US" sz="1200" kern="1200" dirty="0" smtClean="0">
                <a:solidFill>
                  <a:schemeClr val="tx1"/>
                </a:solidFill>
                <a:effectLst/>
                <a:latin typeface="+mn-lt"/>
                <a:ea typeface="+mn-ea"/>
                <a:cs typeface="+mn-cs"/>
              </a:rPr>
              <a:t> %24 </a:t>
            </a:r>
            <a:r>
              <a:rPr lang="en-US" sz="1200" kern="1200" dirty="0" err="1" smtClean="0">
                <a:solidFill>
                  <a:schemeClr val="tx1"/>
                </a:solidFill>
                <a:effectLst/>
                <a:latin typeface="+mn-lt"/>
                <a:ea typeface="+mn-ea"/>
                <a:cs typeface="+mn-cs"/>
              </a:rPr>
              <a:t>olarak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ölçülmüştür</a:t>
            </a:r>
            <a:r>
              <a:rPr lang="en-US" sz="1200" kern="1200" dirty="0" smtClean="0">
                <a:solidFill>
                  <a:schemeClr val="tx1"/>
                </a:solidFill>
                <a:effectLst/>
                <a:latin typeface="+mn-lt"/>
                <a:ea typeface="+mn-ea"/>
                <a:cs typeface="+mn-cs"/>
              </a:rPr>
              <a:t>. </a:t>
            </a:r>
            <a:endParaRPr lang="en-US" dirty="0" smtClean="0"/>
          </a:p>
          <a:p>
            <a:r>
              <a:rPr lang="en-US" sz="1200" kern="1200" dirty="0" err="1" smtClean="0">
                <a:solidFill>
                  <a:schemeClr val="tx1"/>
                </a:solidFill>
                <a:effectLst/>
                <a:latin typeface="+mn-lt"/>
                <a:ea typeface="+mn-ea"/>
                <a:cs typeface="+mn-cs"/>
              </a:rPr>
              <a:t>Tablodaki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değerler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genel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olarak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incelendiğinde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düşük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kilolu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obez </a:t>
            </a:r>
            <a:r>
              <a:rPr lang="en-US" sz="1200" kern="1200" dirty="0" err="1" smtClean="0">
                <a:solidFill>
                  <a:schemeClr val="tx1"/>
                </a:solidFill>
                <a:effectLst/>
                <a:latin typeface="+mn-lt"/>
                <a:ea typeface="+mn-ea"/>
                <a:cs typeface="+mn-cs"/>
              </a:rPr>
              <a:t>oranlarında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kadınların</a:t>
            </a:r>
            <a:r>
              <a:rPr lang="en-US" sz="1200" kern="1200" dirty="0" smtClean="0">
                <a:solidFill>
                  <a:schemeClr val="tx1"/>
                </a:solidFill>
                <a:effectLst/>
                <a:latin typeface="+mn-lt"/>
                <a:ea typeface="+mn-ea"/>
                <a:cs typeface="+mn-cs"/>
              </a:rPr>
              <a:t>, normal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fazla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kilolu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oranlarında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erkeklerin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yüksek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olduğu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görülmektedir</a:t>
            </a:r>
            <a:r>
              <a:rPr lang="en-US" sz="1200" kern="1200" dirty="0" smtClean="0">
                <a:solidFill>
                  <a:schemeClr val="tx1"/>
                </a:solidFill>
                <a:effectLst/>
                <a:latin typeface="+mn-lt"/>
                <a:ea typeface="+mn-ea"/>
                <a:cs typeface="+mn-cs"/>
              </a:rPr>
              <a:t>. Buna </a:t>
            </a:r>
            <a:r>
              <a:rPr lang="en-US" sz="1200" kern="1200" dirty="0" err="1" smtClean="0">
                <a:solidFill>
                  <a:schemeClr val="tx1"/>
                </a:solidFill>
                <a:effectLst/>
                <a:latin typeface="+mn-lt"/>
                <a:ea typeface="+mn-ea"/>
                <a:cs typeface="+mn-cs"/>
              </a:rPr>
              <a:t>karşılık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fazla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kilolular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obezler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toplandığında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kadın</a:t>
            </a:r>
            <a:r>
              <a:rPr lang="en-US" sz="1200" kern="1200" dirty="0" smtClean="0">
                <a:solidFill>
                  <a:schemeClr val="tx1"/>
                </a:solidFill>
                <a:effectLst/>
                <a:latin typeface="+mn-lt"/>
                <a:ea typeface="+mn-ea"/>
                <a:cs typeface="+mn-cs"/>
              </a:rPr>
              <a:t> (%53,8)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erkeklerin</a:t>
            </a:r>
            <a:r>
              <a:rPr lang="en-US" sz="1200" kern="1200" dirty="0" smtClean="0">
                <a:solidFill>
                  <a:schemeClr val="tx1"/>
                </a:solidFill>
                <a:effectLst/>
                <a:latin typeface="+mn-lt"/>
                <a:ea typeface="+mn-ea"/>
                <a:cs typeface="+mn-cs"/>
              </a:rPr>
              <a:t> (%53,5) </a:t>
            </a:r>
            <a:r>
              <a:rPr lang="en-US" sz="1200" kern="1200" dirty="0" err="1" smtClean="0">
                <a:solidFill>
                  <a:schemeClr val="tx1"/>
                </a:solidFill>
                <a:effectLst/>
                <a:latin typeface="+mn-lt"/>
                <a:ea typeface="+mn-ea"/>
                <a:cs typeface="+mn-cs"/>
              </a:rPr>
              <a:t>hemen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aynı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oranda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olduğu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dikkati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çekmektedir</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2</a:t>
            </a:fld>
            <a:endParaRPr lang="en-US"/>
          </a:p>
        </p:txBody>
      </p:sp>
    </p:spTree>
    <p:extLst>
      <p:ext uri="{BB962C8B-B14F-4D97-AF65-F5344CB8AC3E}">
        <p14:creationId xmlns:p14="http://schemas.microsoft.com/office/powerpoint/2010/main" val="208956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Yaklasik</a:t>
            </a:r>
            <a:r>
              <a:rPr lang="en-US" sz="1200" kern="1200" dirty="0" smtClean="0">
                <a:solidFill>
                  <a:schemeClr val="tx1"/>
                </a:solidFill>
                <a:latin typeface="+mn-lt"/>
                <a:ea typeface="+mn-ea"/>
                <a:cs typeface="+mn-cs"/>
              </a:rPr>
              <a:t> 9 </a:t>
            </a:r>
            <a:r>
              <a:rPr lang="en-US" sz="1200" kern="1200" dirty="0" err="1" smtClean="0">
                <a:solidFill>
                  <a:schemeClr val="tx1"/>
                </a:solidFill>
                <a:latin typeface="+mn-lt"/>
                <a:ea typeface="+mn-ea"/>
                <a:cs typeface="+mn-cs"/>
              </a:rPr>
              <a:t>ayda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topladik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verinin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icerigi</a:t>
            </a:r>
            <a:r>
              <a:rPr lang="en-US" sz="1200" kern="1200" dirty="0" smtClean="0">
                <a:solidFill>
                  <a:schemeClr val="tx1"/>
                </a:solidFill>
                <a:latin typeface="+mn-lt"/>
                <a:ea typeface="+mn-ea"/>
                <a:cs typeface="+mn-cs"/>
              </a:rPr>
              <a:t> 7 </a:t>
            </a:r>
            <a:r>
              <a:rPr lang="en-US" sz="1200" kern="1200" dirty="0" err="1" smtClean="0">
                <a:solidFill>
                  <a:schemeClr val="tx1"/>
                </a:solidFill>
                <a:latin typeface="+mn-lt"/>
                <a:ea typeface="+mn-ea"/>
                <a:cs typeface="+mn-cs"/>
              </a:rPr>
              <a:t>yillik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sureci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kapsiyordu</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lvl="1"/>
            <a:r>
              <a:rPr lang="tr-TR" sz="2400" dirty="0" smtClean="0"/>
              <a:t>Arşiv verisi + saha notları</a:t>
            </a:r>
          </a:p>
          <a:p>
            <a:pPr lvl="1"/>
            <a:r>
              <a:rPr lang="tr-TR" sz="2400" dirty="0" smtClean="0"/>
              <a:t>Paralel veri toplama ve analiz</a:t>
            </a:r>
          </a:p>
          <a:p>
            <a:pPr lvl="1"/>
            <a:r>
              <a:rPr lang="tr-TR" sz="2400" dirty="0" smtClean="0"/>
              <a:t>Olgu ve temaların teorik doyuma ulaşması (</a:t>
            </a:r>
            <a:r>
              <a:rPr lang="tr-TR" sz="2400" dirty="0" err="1" smtClean="0"/>
              <a:t>Creswell</a:t>
            </a:r>
            <a:r>
              <a:rPr lang="tr-TR" sz="2400" dirty="0" smtClean="0"/>
              <a:t>,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Longitudinal and cultural approach is needed to understand food prosumption. At</a:t>
            </a:r>
            <a:r>
              <a:rPr lang="en-US" sz="1200" kern="1200" baseline="0" dirty="0" smtClean="0">
                <a:solidFill>
                  <a:schemeClr val="tx1"/>
                </a:solidFill>
                <a:latin typeface="+mn-lt"/>
                <a:ea typeface="+mn-ea"/>
                <a:cs typeface="+mn-cs"/>
              </a:rPr>
              <a:t> this stage, our approach is exploratory. Hence, we use qualitative methods.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Netnography is the online ethnography of consumption communities (Kozinets, 2002; 2010) and studies the interactions among consumers to explain phenomena related to consumption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Content is chosen from sites </a:t>
            </a:r>
            <a:r>
              <a:rPr lang="en-US" sz="1600" kern="1200" dirty="0" smtClean="0">
                <a:solidFill>
                  <a:schemeClr val="tx1"/>
                </a:solidFill>
                <a:latin typeface="+mn-lt"/>
                <a:ea typeface="+mn-ea"/>
                <a:cs typeface="+mn-cs"/>
              </a:rPr>
              <a:t>with high traffic and abundant threads related to home-made food discussions. There are 5 sites,</a:t>
            </a:r>
            <a:r>
              <a:rPr lang="en-US" sz="1600" kern="1200" baseline="0" dirty="0" smtClean="0">
                <a:solidFill>
                  <a:schemeClr val="tx1"/>
                </a:solidFill>
                <a:latin typeface="+mn-lt"/>
                <a:ea typeface="+mn-ea"/>
                <a:cs typeface="+mn-cs"/>
              </a:rPr>
              <a:t> in total 2500 posts, collected over 9 months covering about 6 years of data.</a:t>
            </a:r>
            <a:endParaRPr lang="en-US"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Netnografi evde yemek hazırlanması davranışının arkasındaki motivasyonel etmenleri keşfetmek için kullanılabilecek en iyi araştırma yöntemlerinden biridir, çünkü sanal ortamda farklı demografik ve sosyo-kültürel alt yapıya sahip tüketiciler tarafından üretilen zengin bir içerik bulunmaktadır.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Ayrıca, çalışma kapsamında incelenen web sitelerindeki kullanıcı sayıları (her sitede yüzlerce hatta binlerce kullanıcı olduğu düşünüldüğünde) diğer yöntemlerle ulaşılabilecek tüketici sayısından çok daha fazladır.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Bunların yanı sıra, </a:t>
            </a:r>
            <a:r>
              <a:rPr lang="tr-TR" sz="1200" kern="1200" dirty="0" err="1" smtClean="0">
                <a:solidFill>
                  <a:schemeClr val="tx1"/>
                </a:solidFill>
                <a:effectLst/>
                <a:latin typeface="+mn-lt"/>
                <a:ea typeface="+mn-ea"/>
                <a:cs typeface="+mn-cs"/>
              </a:rPr>
              <a:t>netnografi</a:t>
            </a:r>
            <a:r>
              <a:rPr lang="tr-TR" sz="1200" kern="1200" dirty="0" smtClean="0">
                <a:solidFill>
                  <a:schemeClr val="tx1"/>
                </a:solidFill>
                <a:effectLst/>
                <a:latin typeface="+mn-lt"/>
                <a:ea typeface="+mn-ea"/>
                <a:cs typeface="+mn-cs"/>
              </a:rPr>
              <a:t> herhangi bir araştırmacının müdahalesi olmadan doğal olarak gelişmiş bir içeriğe ulaşılmasını, böylelikle herhangi bir kısıtlama olmadan yeni kavram ve ilişkilerin keşfini de mümkün kılmaktadır. Yöntem sadece çevrimiçi tüketici davranışlarını incelemekle sınırlı kalmaz, genel tüketici kültürü hakkında da bize öngörü verir (Kozinets, 2002; 2010).</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21</a:t>
            </a:fld>
            <a:endParaRPr lang="en-US"/>
          </a:p>
        </p:txBody>
      </p:sp>
    </p:spTree>
    <p:extLst>
      <p:ext uri="{BB962C8B-B14F-4D97-AF65-F5344CB8AC3E}">
        <p14:creationId xmlns:p14="http://schemas.microsoft.com/office/powerpoint/2010/main" val="1897193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İncelenen dört forumdaki yorumlardan ortaya çıkan verilerin analizi, sıradan ve basit olarak düşünülebilecek bir davranışın dahi tüketiciler için birçok anlam ifade ettiğini ve aynı davranışın birçok nedeninin olabileceğini göstermektedir. Veride </a:t>
            </a:r>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22</a:t>
            </a:fld>
            <a:endParaRPr lang="en-US"/>
          </a:p>
        </p:txBody>
      </p:sp>
    </p:spTree>
    <p:extLst>
      <p:ext uri="{BB962C8B-B14F-4D97-AF65-F5344CB8AC3E}">
        <p14:creationId xmlns:p14="http://schemas.microsoft.com/office/powerpoint/2010/main" val="4271933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tr-TR" sz="1200" b="1" kern="1200" dirty="0" smtClean="0">
                <a:solidFill>
                  <a:schemeClr val="tx1"/>
                </a:solidFill>
                <a:effectLst/>
                <a:latin typeface="+mn-lt"/>
                <a:ea typeface="+mn-ea"/>
                <a:cs typeface="+mn-cs"/>
              </a:rPr>
              <a:t>Fizyolojik Gereksinim</a:t>
            </a:r>
            <a:endParaRPr lang="en-US" sz="1200" b="1"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Beklenildiği üzere, tüketici yorumları yemek pişirmenin temel bir fizyolojik ihtiyaç olan açlık duygusunu karşılamak üzere kullanılan bir eylem olduğunu göstermektedir. Fakat esas ilgi çekici olan, bu ihtiyaca değinilme oranının tüm motivasyonlar içinde bakıldığında çok düşük seviyede olmasıdır.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23</a:t>
            </a:fld>
            <a:endParaRPr lang="en-US"/>
          </a:p>
        </p:txBody>
      </p:sp>
    </p:spTree>
    <p:extLst>
      <p:ext uri="{BB962C8B-B14F-4D97-AF65-F5344CB8AC3E}">
        <p14:creationId xmlns:p14="http://schemas.microsoft.com/office/powerpoint/2010/main" val="2379354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tr-TR" sz="1200" b="1" kern="1200" dirty="0" smtClean="0">
                <a:solidFill>
                  <a:schemeClr val="tx1"/>
                </a:solidFill>
                <a:effectLst/>
                <a:latin typeface="+mn-lt"/>
                <a:ea typeface="+mn-ea"/>
                <a:cs typeface="+mn-cs"/>
              </a:rPr>
              <a:t>Güvenlik Gereksinimi (vücut, iş, kaynak, etik, aile, sağlık, mülkiyet güvenliği)</a:t>
            </a:r>
            <a:endParaRPr lang="en-US" sz="1200" b="1"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Evde yemek pişirmenin tüketicilerin güvenlik ihtiyacını iki farklı açıdan (finansal ve fiziksel sağlık) karşıladığı görülmektedir. Öncelikle evde yemek hazırlamak tüketicilerin finansal güvenliğini sağlamaktadır. Yemeklerin evde hazırlanıp tüketilmesi yemek için ayrılan bütçeyi asgariye indirmenin yöntemlerinden biri olarak görülmektedir:</a:t>
            </a:r>
            <a:endParaRPr lang="en-US" sz="1200" kern="1200" dirty="0" smtClean="0">
              <a:solidFill>
                <a:schemeClr val="tx1"/>
              </a:solidFill>
              <a:effectLst/>
              <a:latin typeface="+mn-lt"/>
              <a:ea typeface="+mn-ea"/>
              <a:cs typeface="+mn-cs"/>
            </a:endParaRPr>
          </a:p>
          <a:p>
            <a:endParaRPr lang="en-US" dirty="0" smtClean="0"/>
          </a:p>
          <a:p>
            <a:r>
              <a:rPr lang="tr-TR" sz="1200" kern="1200" dirty="0" smtClean="0">
                <a:solidFill>
                  <a:schemeClr val="tx1"/>
                </a:solidFill>
                <a:effectLst/>
                <a:latin typeface="+mn-lt"/>
                <a:ea typeface="+mn-ea"/>
                <a:cs typeface="+mn-cs"/>
              </a:rPr>
              <a:t>Yemek pişirmek, finansal güvenliğin yanı sıra, kilo vermek ve sağlıklı olmak adına da yapılan bir eylem olarak ortaya çıkmaktadır. Tüketiciler yiyeceklerini evde hazırlayarak yiyeceklerdeki yağ ve şeker oranlarını kontrol altına almaya çalışmaktadırlar. Sağlık için kilo verilmesi veya kilonun sabit tutulmasının yanı sıra, sağlık sorunları (örn., diyabet, alerji, yüksek tansiyon, kalp hastalıkları) da tüketicileri yemekleri evde hazırlamaya yönlendirmektedir:</a:t>
            </a:r>
            <a:endParaRPr lang="en-US"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Tüketicilerin dışarıda hazırlanan yiyeceklerin içeriğine karşı şüpheli bir yaklaşımı olduğu da görülmektedir:</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24</a:t>
            </a:fld>
            <a:endParaRPr lang="en-US"/>
          </a:p>
        </p:txBody>
      </p:sp>
    </p:spTree>
    <p:extLst>
      <p:ext uri="{BB962C8B-B14F-4D97-AF65-F5344CB8AC3E}">
        <p14:creationId xmlns:p14="http://schemas.microsoft.com/office/powerpoint/2010/main" val="2379354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Finansal ve fiziksel sağlık birbirine karşı çarpışan iki motivasyon haline gelebilmektedir. Bu ikilem karşısında, tüketici kendi imkanları dahilinde bireysel tüketim için üretime yönelebilmekte (örn., kendi bahçesinde veya balkonunda sebze-meyve yetiştirmesi) ve üreten tüketici pozisyonuna geçebilmektedir: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25</a:t>
            </a:fld>
            <a:endParaRPr lang="en-US"/>
          </a:p>
        </p:txBody>
      </p:sp>
    </p:spTree>
    <p:extLst>
      <p:ext uri="{BB962C8B-B14F-4D97-AF65-F5344CB8AC3E}">
        <p14:creationId xmlns:p14="http://schemas.microsoft.com/office/powerpoint/2010/main" val="237935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Sadece yemeğin içeriğinin değil, yemek yapma sürecinin de kontrol altına alınması bu ihtiyaca hizmet etmektedir:</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Öz-belirleme kuramı (</a:t>
            </a:r>
            <a:r>
              <a:rPr lang="tr-TR" sz="1200" i="1" kern="1200" dirty="0" smtClean="0">
                <a:solidFill>
                  <a:schemeClr val="tx1"/>
                </a:solidFill>
                <a:effectLst/>
                <a:latin typeface="+mn-lt"/>
                <a:ea typeface="+mn-ea"/>
                <a:cs typeface="+mn-cs"/>
              </a:rPr>
              <a:t>self-</a:t>
            </a:r>
            <a:r>
              <a:rPr lang="tr-TR" sz="1200" i="1" kern="1200" dirty="0" err="1" smtClean="0">
                <a:solidFill>
                  <a:schemeClr val="tx1"/>
                </a:solidFill>
                <a:effectLst/>
                <a:latin typeface="+mn-lt"/>
                <a:ea typeface="+mn-ea"/>
                <a:cs typeface="+mn-cs"/>
              </a:rPr>
              <a:t>determination</a:t>
            </a:r>
            <a:r>
              <a:rPr lang="tr-TR" sz="1200" i="1" kern="1200" dirty="0" smtClean="0">
                <a:solidFill>
                  <a:schemeClr val="tx1"/>
                </a:solidFill>
                <a:effectLst/>
                <a:latin typeface="+mn-lt"/>
                <a:ea typeface="+mn-ea"/>
                <a:cs typeface="+mn-cs"/>
              </a:rPr>
              <a:t> theory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Deci</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Ryan</a:t>
            </a:r>
            <a:r>
              <a:rPr lang="tr-TR" sz="1200" kern="1200" dirty="0" smtClean="0">
                <a:solidFill>
                  <a:schemeClr val="tx1"/>
                </a:solidFill>
                <a:effectLst/>
                <a:latin typeface="+mn-lt"/>
                <a:ea typeface="+mn-ea"/>
                <a:cs typeface="+mn-cs"/>
              </a:rPr>
              <a:t>, 1985), güç ihtiyacı (</a:t>
            </a:r>
            <a:r>
              <a:rPr lang="tr-TR" sz="1200" i="1" kern="1200" dirty="0" smtClean="0">
                <a:solidFill>
                  <a:schemeClr val="tx1"/>
                </a:solidFill>
                <a:effectLst/>
                <a:latin typeface="+mn-lt"/>
                <a:ea typeface="+mn-ea"/>
                <a:cs typeface="+mn-cs"/>
              </a:rPr>
              <a:t>need for </a:t>
            </a:r>
            <a:r>
              <a:rPr lang="tr-TR" sz="1200" i="1" kern="1200" dirty="0" err="1" smtClean="0">
                <a:solidFill>
                  <a:schemeClr val="tx1"/>
                </a:solidFill>
                <a:effectLst/>
                <a:latin typeface="+mn-lt"/>
                <a:ea typeface="+mn-ea"/>
                <a:cs typeface="+mn-cs"/>
              </a:rPr>
              <a:t>power</a:t>
            </a:r>
            <a:r>
              <a:rPr lang="tr-TR" sz="1200" kern="1200" dirty="0" smtClean="0">
                <a:solidFill>
                  <a:schemeClr val="tx1"/>
                </a:solidFill>
                <a:effectLst/>
                <a:latin typeface="+mn-lt"/>
                <a:ea typeface="+mn-ea"/>
                <a:cs typeface="+mn-cs"/>
              </a:rPr>
              <a:t>; McClelland, 1967) ve öğrenilmiş çaresizlik (</a:t>
            </a:r>
            <a:r>
              <a:rPr lang="tr-TR" sz="1200" i="1" kern="1200" dirty="0" err="1" smtClean="0">
                <a:solidFill>
                  <a:schemeClr val="tx1"/>
                </a:solidFill>
                <a:effectLst/>
                <a:latin typeface="+mn-lt"/>
                <a:ea typeface="+mn-ea"/>
                <a:cs typeface="+mn-cs"/>
              </a:rPr>
              <a:t>learned</a:t>
            </a:r>
            <a:r>
              <a:rPr lang="tr-TR" sz="1200" i="1" kern="1200" dirty="0" smtClean="0">
                <a:solidFill>
                  <a:schemeClr val="tx1"/>
                </a:solidFill>
                <a:effectLst/>
                <a:latin typeface="+mn-lt"/>
                <a:ea typeface="+mn-ea"/>
                <a:cs typeface="+mn-cs"/>
              </a:rPr>
              <a:t> </a:t>
            </a:r>
            <a:r>
              <a:rPr lang="tr-TR" sz="1200" i="1" kern="1200" dirty="0" err="1" smtClean="0">
                <a:solidFill>
                  <a:schemeClr val="tx1"/>
                </a:solidFill>
                <a:effectLst/>
                <a:latin typeface="+mn-lt"/>
                <a:ea typeface="+mn-ea"/>
                <a:cs typeface="+mn-cs"/>
              </a:rPr>
              <a:t>helplessness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Seligman</a:t>
            </a:r>
            <a:r>
              <a:rPr lang="tr-TR" sz="1200" kern="1200" dirty="0" smtClean="0">
                <a:solidFill>
                  <a:schemeClr val="tx1"/>
                </a:solidFill>
                <a:effectLst/>
                <a:latin typeface="+mn-lt"/>
                <a:ea typeface="+mn-ea"/>
                <a:cs typeface="+mn-cs"/>
              </a:rPr>
              <a:t>, 1972) literatürlerine dayanan araştırmalar, kontrol ve özerklik ihtiyaçlarının bireylerin davranışları ve psikolojik sağlıkları üzerindeki önemini ortaya koymaktadır (McClelland, 1982; </a:t>
            </a:r>
            <a:r>
              <a:rPr lang="tr-TR" sz="1200" kern="1200" dirty="0" err="1" smtClean="0">
                <a:solidFill>
                  <a:schemeClr val="tx1"/>
                </a:solidFill>
                <a:effectLst/>
                <a:latin typeface="+mn-lt"/>
                <a:ea typeface="+mn-ea"/>
                <a:cs typeface="+mn-cs"/>
              </a:rPr>
              <a:t>Peterson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Maier</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Seligman</a:t>
            </a:r>
            <a:r>
              <a:rPr lang="tr-TR" sz="1200" kern="1200" dirty="0" smtClean="0">
                <a:solidFill>
                  <a:schemeClr val="tx1"/>
                </a:solidFill>
                <a:effectLst/>
                <a:latin typeface="+mn-lt"/>
                <a:ea typeface="+mn-ea"/>
                <a:cs typeface="+mn-cs"/>
              </a:rPr>
              <a:t>, 1995; </a:t>
            </a:r>
            <a:r>
              <a:rPr lang="tr-TR" sz="1200" kern="1200" dirty="0" err="1" smtClean="0">
                <a:solidFill>
                  <a:schemeClr val="tx1"/>
                </a:solidFill>
                <a:effectLst/>
                <a:latin typeface="+mn-lt"/>
                <a:ea typeface="+mn-ea"/>
                <a:cs typeface="+mn-cs"/>
              </a:rPr>
              <a:t>Ryan</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Deci</a:t>
            </a:r>
            <a:r>
              <a:rPr lang="tr-TR" sz="1200" kern="1200" dirty="0" smtClean="0">
                <a:solidFill>
                  <a:schemeClr val="tx1"/>
                </a:solidFill>
                <a:effectLst/>
                <a:latin typeface="+mn-lt"/>
                <a:ea typeface="+mn-ea"/>
                <a:cs typeface="+mn-cs"/>
              </a:rPr>
              <a:t>, 2000; </a:t>
            </a:r>
            <a:r>
              <a:rPr lang="tr-TR" sz="1200" kern="1200" dirty="0" err="1" smtClean="0">
                <a:solidFill>
                  <a:schemeClr val="tx1"/>
                </a:solidFill>
                <a:effectLst/>
                <a:latin typeface="+mn-lt"/>
                <a:ea typeface="+mn-ea"/>
                <a:cs typeface="+mn-cs"/>
              </a:rPr>
              <a:t>Turner</a:t>
            </a:r>
            <a:r>
              <a:rPr lang="tr-TR" sz="1200" kern="1200" dirty="0" smtClean="0">
                <a:solidFill>
                  <a:schemeClr val="tx1"/>
                </a:solidFill>
                <a:effectLst/>
                <a:latin typeface="+mn-lt"/>
                <a:ea typeface="+mn-ea"/>
                <a:cs typeface="+mn-cs"/>
              </a:rPr>
              <a:t> vd. 1993). Tüketici yorumlarında da görüldüğü üzere, yemek hazırlama eylemi, bireylerin kendi yaşamlarının kontrolünü ellerinde tuttuklarını hissetmek için kullandıkları bir araç rolü de üstlenmektedir.</a:t>
            </a:r>
            <a:endParaRPr lang="en-US"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26</a:t>
            </a:fld>
            <a:endParaRPr lang="en-US"/>
          </a:p>
        </p:txBody>
      </p:sp>
    </p:spTree>
    <p:extLst>
      <p:ext uri="{BB962C8B-B14F-4D97-AF65-F5344CB8AC3E}">
        <p14:creationId xmlns:p14="http://schemas.microsoft.com/office/powerpoint/2010/main" val="3680230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Yiyecek hazırlama eylemi aile, arkadaşlık ve romantik ilişkiler kurmak, bu ilişkileri büyütüp-geliştirmek, sevdiklerini duygusal anlamda beslemek ve diğerlerini mutlu etmek için sık sık kullanılmaktadır. Yemek hazırlamak özellikle aileye karşı bir sevgi göstergesi olarak öne çıkmaktadır. Sevilen kişileri onlar için yemek hazırlayarak mutlu etmek tüketiciler için önemli bir motivasyon kaynağıdır:</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Aile bireyleriyle veya arkadaşlarla birlikte ortak bir üretim aktivitesinde bulunmak hem anıların oluşturulmasını hem de daha sonra bu anıların hatırlanmasını sağlamaktadır. Sadece yiyecek hazırlamak değil, yiyecek hazırlanırken oluşan duyumsal uyarımlar dahi (örn., koku) tüketicilerin hatıralarını geri getirebilmekte ve aile ile bağlarını pekiştirebilmektedir: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Üretim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sürecindeki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duyusal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uyarimlarin</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duygulari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tetikledigini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goruyoruz</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Koku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hatiralari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akla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getirerek</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nostalji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hissedilmesini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sagliyor</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Sensory stimulation: </a:t>
            </a:r>
            <a:r>
              <a:rPr lang="en-US" sz="1200" kern="1200" dirty="0" err="1" smtClean="0">
                <a:solidFill>
                  <a:schemeClr val="tx1"/>
                </a:solidFill>
                <a:effectLst/>
                <a:latin typeface="+mn-lt"/>
                <a:ea typeface="+mn-ea"/>
                <a:cs typeface="+mn-cs"/>
              </a:rPr>
              <a:t>duyusal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uyarim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27</a:t>
            </a:fld>
            <a:endParaRPr lang="en-US"/>
          </a:p>
        </p:txBody>
      </p:sp>
    </p:spTree>
    <p:extLst>
      <p:ext uri="{BB962C8B-B14F-4D97-AF65-F5344CB8AC3E}">
        <p14:creationId xmlns:p14="http://schemas.microsoft.com/office/powerpoint/2010/main" val="3680230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Yiyecek hazırlamak hatıralarının oluşmasının yanı sıra</a:t>
            </a:r>
            <a:r>
              <a:rPr lang="tr-TR" sz="1200" b="1" kern="1200" dirty="0" smtClean="0">
                <a:solidFill>
                  <a:schemeClr val="tx1"/>
                </a:solidFill>
                <a:effectLst/>
                <a:latin typeface="+mn-lt"/>
                <a:ea typeface="+mn-ea"/>
                <a:cs typeface="+mn-cs"/>
              </a:rPr>
              <a:t>, aile içi gelenek ve görenek yapısının da bir parçası olarak çıkmaktadır. Tarifler aile mirası olarak nesilden </a:t>
            </a:r>
            <a:r>
              <a:rPr lang="tr-TR" sz="1200" b="1" kern="1200" dirty="0" err="1" smtClean="0">
                <a:solidFill>
                  <a:schemeClr val="tx1"/>
                </a:solidFill>
                <a:effectLst/>
                <a:latin typeface="+mn-lt"/>
                <a:ea typeface="+mn-ea"/>
                <a:cs typeface="+mn-cs"/>
              </a:rPr>
              <a:t>nesile</a:t>
            </a:r>
            <a:r>
              <a:rPr lang="tr-TR" sz="1200" b="1" kern="1200" dirty="0" smtClean="0">
                <a:solidFill>
                  <a:schemeClr val="tx1"/>
                </a:solidFill>
                <a:effectLst/>
                <a:latin typeface="+mn-lt"/>
                <a:ea typeface="+mn-ea"/>
                <a:cs typeface="+mn-cs"/>
              </a:rPr>
              <a:t> aktarılmakta ve aileyi birbirine bağlayan bir yapı niteliğini almaktadır. Böylelikle kişinin aile bireyi olarak sosyal kimliğinin oluşmasına katkı sağlamaktadır:</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Fakat bazen yemek pişirmenin birleştirici özelliğinden ziyade bireyin kimliğini ayrıştırıcı bir rol üstlendiğini de görmekteyiz. Mesela anne veya babası iyi yemek yapmayan bir kişi, yemek yapmayı öğrenerek kendisini aileden ayrıştırmaya çalışabilmektedir:</a:t>
            </a:r>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28</a:t>
            </a:fld>
            <a:endParaRPr lang="en-US"/>
          </a:p>
        </p:txBody>
      </p:sp>
    </p:spTree>
    <p:extLst>
      <p:ext uri="{BB962C8B-B14F-4D97-AF65-F5344CB8AC3E}">
        <p14:creationId xmlns:p14="http://schemas.microsoft.com/office/powerpoint/2010/main" val="3680230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Lezzetli yemek hazırlamak </a:t>
            </a:r>
            <a:r>
              <a:rPr lang="tr-TR" sz="1200" b="1" kern="1200" dirty="0" smtClean="0">
                <a:solidFill>
                  <a:schemeClr val="tx1"/>
                </a:solidFill>
                <a:effectLst/>
                <a:latin typeface="+mn-lt"/>
                <a:ea typeface="+mn-ea"/>
                <a:cs typeface="+mn-cs"/>
              </a:rPr>
              <a:t>bir statü sembolü ve saygınlık sebebi </a:t>
            </a:r>
            <a:r>
              <a:rPr lang="tr-TR" sz="1200" kern="1200" dirty="0" smtClean="0">
                <a:solidFill>
                  <a:schemeClr val="tx1"/>
                </a:solidFill>
                <a:effectLst/>
                <a:latin typeface="+mn-lt"/>
                <a:ea typeface="+mn-ea"/>
                <a:cs typeface="+mn-cs"/>
              </a:rPr>
              <a:t>olarak da karşımıza çıkmaktadır. Kişinin yaptığı bir eylemin başkaları tarafından takdir edilmesi, kişide gurur ve saygınlık hissi yaratmaktadır:</a:t>
            </a:r>
          </a:p>
          <a:p>
            <a:pPr lvl="1"/>
            <a:endParaRPr lang="tr-TR" sz="1200" b="0" kern="1200" dirty="0" smtClean="0">
              <a:solidFill>
                <a:schemeClr val="tx1"/>
              </a:solidFill>
              <a:effectLst/>
              <a:latin typeface="+mn-lt"/>
              <a:ea typeface="+mn-ea"/>
              <a:cs typeface="+mn-cs"/>
            </a:endParaRPr>
          </a:p>
          <a:p>
            <a:pPr lvl="1"/>
            <a:r>
              <a:rPr lang="tr-TR" sz="1200" b="1" kern="1200" dirty="0" smtClean="0">
                <a:solidFill>
                  <a:schemeClr val="tx1"/>
                </a:solidFill>
                <a:effectLst/>
                <a:latin typeface="+mn-lt"/>
                <a:ea typeface="+mn-ea"/>
                <a:cs typeface="+mn-cs"/>
              </a:rPr>
              <a:t>Dinlenme ve Rahatlama</a:t>
            </a:r>
            <a:endParaRPr lang="en-US" sz="1200" b="1"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Birçok tüketici yemek hazırlamayı eğlenceli bir eylem olarak nitelendirmektedir. </a:t>
            </a:r>
            <a:r>
              <a:rPr lang="tr-TR" sz="1200" b="1" kern="1200" dirty="0" smtClean="0">
                <a:solidFill>
                  <a:schemeClr val="tx1"/>
                </a:solidFill>
                <a:effectLst/>
                <a:latin typeface="+mn-lt"/>
                <a:ea typeface="+mn-ea"/>
                <a:cs typeface="+mn-cs"/>
              </a:rPr>
              <a:t>Yemek hazırlamak “mutfakta oyun oynamaya” ve mutfak gereçleri ise “oyuncaklara” benzetilmektedir</a:t>
            </a:r>
            <a:r>
              <a:rPr lang="tr-TR" sz="1200" kern="1200" dirty="0" smtClean="0">
                <a:solidFill>
                  <a:schemeClr val="tx1"/>
                </a:solidFill>
                <a:effectLst/>
                <a:latin typeface="+mn-lt"/>
                <a:ea typeface="+mn-ea"/>
                <a:cs typeface="+mn-cs"/>
              </a:rPr>
              <a:t>. Tüketicilerin boş zamanlarını değerlendirmek, stresten arınıp dinlenmek ve huzur bulmak amacıyla yaptıkları bir eylem olarak ortaya çıkmaktadır. Hatta birçok tüketici yemek hazırlamayı </a:t>
            </a:r>
            <a:r>
              <a:rPr lang="tr-TR" sz="1200" b="1" kern="1200" dirty="0" smtClean="0">
                <a:solidFill>
                  <a:schemeClr val="tx1"/>
                </a:solidFill>
                <a:effectLst/>
                <a:latin typeface="+mn-lt"/>
                <a:ea typeface="+mn-ea"/>
                <a:cs typeface="+mn-cs"/>
              </a:rPr>
              <a:t>bir çeşit terapi olarak da adlandırmaktadır</a:t>
            </a:r>
            <a:r>
              <a:rPr lang="tr-TR" sz="1200" kern="1200" dirty="0" smtClean="0">
                <a:solidFill>
                  <a:schemeClr val="tx1"/>
                </a:solidFill>
                <a:effectLst/>
                <a:latin typeface="+mn-lt"/>
                <a:ea typeface="+mn-ea"/>
                <a:cs typeface="+mn-cs"/>
              </a:rPr>
              <a:t>. Yemek yaparken malzemeleri kesmek, ölçmek, yoğurmak tüketicilerin fiziksel olarak deşarj olduğu bir araç olabilmektedir:</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29</a:t>
            </a:fld>
            <a:endParaRPr lang="en-US"/>
          </a:p>
        </p:txBody>
      </p:sp>
    </p:spTree>
    <p:extLst>
      <p:ext uri="{BB962C8B-B14F-4D97-AF65-F5344CB8AC3E}">
        <p14:creationId xmlns:p14="http://schemas.microsoft.com/office/powerpoint/2010/main" val="2493563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tr-TR" sz="1200" b="1" kern="1200" dirty="0" smtClean="0">
                <a:solidFill>
                  <a:schemeClr val="tx1"/>
                </a:solidFill>
                <a:effectLst/>
                <a:latin typeface="+mn-lt"/>
                <a:ea typeface="+mn-ea"/>
                <a:cs typeface="+mn-cs"/>
              </a:rPr>
              <a:t>Duyumsal Doyum   </a:t>
            </a:r>
            <a:endParaRPr lang="en-US" sz="1200" b="1"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Yiyecek hazırlamak </a:t>
            </a:r>
            <a:r>
              <a:rPr lang="tr-TR" sz="1200" b="1" kern="1200" dirty="0" smtClean="0">
                <a:solidFill>
                  <a:schemeClr val="tx1"/>
                </a:solidFill>
                <a:effectLst/>
                <a:latin typeface="+mn-lt"/>
                <a:ea typeface="+mn-ea"/>
                <a:cs typeface="+mn-cs"/>
              </a:rPr>
              <a:t>kişinin nefsini tatmin etmek için kullandığı bir yol da </a:t>
            </a:r>
            <a:r>
              <a:rPr lang="tr-TR" sz="1200" kern="1200" dirty="0" smtClean="0">
                <a:solidFill>
                  <a:schemeClr val="tx1"/>
                </a:solidFill>
                <a:effectLst/>
                <a:latin typeface="+mn-lt"/>
                <a:ea typeface="+mn-ea"/>
                <a:cs typeface="+mn-cs"/>
              </a:rPr>
              <a:t>olabilmektedir. Tüketicilerin canlarının çektiği tatlara ulaşmak için yiyecek hazırlamayı tercih ettiği görülmektedir. Birçok tüketici yiyecek hazırlamayı güzel tatlar alabilmek için bir araç olarak görmektedir. </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Yemek yapım sürecinde yaşanan duyumsal </a:t>
            </a:r>
            <a:r>
              <a:rPr lang="tr-TR" sz="1200" b="1" kern="1200" dirty="0" err="1" smtClean="0">
                <a:solidFill>
                  <a:schemeClr val="tx1"/>
                </a:solidFill>
                <a:effectLst/>
                <a:latin typeface="+mn-lt"/>
                <a:ea typeface="+mn-ea"/>
                <a:cs typeface="+mn-cs"/>
              </a:rPr>
              <a:t>uyarımlardan</a:t>
            </a:r>
            <a:r>
              <a:rPr lang="tr-TR" sz="1200" b="1" kern="1200" dirty="0" smtClean="0">
                <a:solidFill>
                  <a:schemeClr val="tx1"/>
                </a:solidFill>
                <a:effectLst/>
                <a:latin typeface="+mn-lt"/>
                <a:ea typeface="+mn-ea"/>
                <a:cs typeface="+mn-cs"/>
              </a:rPr>
              <a:t> alınan haz</a:t>
            </a:r>
            <a:r>
              <a:rPr lang="tr-TR" sz="1200" kern="1200" dirty="0" smtClean="0">
                <a:solidFill>
                  <a:schemeClr val="tx1"/>
                </a:solidFill>
                <a:effectLst/>
                <a:latin typeface="+mn-lt"/>
                <a:ea typeface="+mn-ea"/>
                <a:cs typeface="+mn-cs"/>
              </a:rPr>
              <a:t> da bir motivasyon haline dönüşebilmektedir: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30</a:t>
            </a:fld>
            <a:endParaRPr lang="en-US"/>
          </a:p>
        </p:txBody>
      </p:sp>
    </p:spTree>
    <p:extLst>
      <p:ext uri="{BB962C8B-B14F-4D97-AF65-F5344CB8AC3E}">
        <p14:creationId xmlns:p14="http://schemas.microsoft.com/office/powerpoint/2010/main" val="192705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Dunyada</a:t>
            </a:r>
            <a:r>
              <a:rPr lang="en-US" sz="1200" b="1" kern="1200" baseline="0" dirty="0" smtClean="0">
                <a:solidFill>
                  <a:schemeClr val="tx1"/>
                </a:solidFill>
                <a:latin typeface="+mn-lt"/>
                <a:ea typeface="+mn-ea"/>
                <a:cs typeface="+mn-cs"/>
              </a:rPr>
              <a:t> da </a:t>
            </a:r>
            <a:r>
              <a:rPr lang="en-US" sz="1200" b="1" kern="1200" baseline="0" dirty="0" err="1" smtClean="0">
                <a:solidFill>
                  <a:schemeClr val="tx1"/>
                </a:solidFill>
                <a:latin typeface="+mn-lt"/>
                <a:ea typeface="+mn-ea"/>
                <a:cs typeface="+mn-cs"/>
              </a:rPr>
              <a:t>benzer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sekilde</a:t>
            </a:r>
            <a:r>
              <a:rPr lang="en-US" sz="1200" b="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kilo </a:t>
            </a:r>
            <a:r>
              <a:rPr lang="en-US" sz="1200" b="1" kern="1200" baseline="0" dirty="0" err="1" smtClean="0">
                <a:solidFill>
                  <a:schemeClr val="tx1"/>
                </a:solidFill>
                <a:latin typeface="+mn-lt"/>
                <a:ea typeface="+mn-ea"/>
                <a:cs typeface="+mn-cs"/>
              </a:rPr>
              <a:t>oranlarinda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artis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goruyoruz</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Mesela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Amerika`da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yuksek</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kilolu</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oraninin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yakin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gelecekte</a:t>
            </a:r>
            <a:r>
              <a:rPr lang="en-US" sz="1200" b="1" kern="1200" baseline="0" dirty="0" smtClean="0">
                <a:solidFill>
                  <a:schemeClr val="tx1"/>
                </a:solidFill>
                <a:latin typeface="+mn-lt"/>
                <a:ea typeface="+mn-ea"/>
                <a:cs typeface="+mn-cs"/>
              </a:rPr>
              <a:t> %75`e </a:t>
            </a:r>
            <a:r>
              <a:rPr lang="en-US" sz="1200" b="1" kern="1200" baseline="0" dirty="0" err="1" smtClean="0">
                <a:solidFill>
                  <a:schemeClr val="tx1"/>
                </a:solidFill>
                <a:latin typeface="+mn-lt"/>
                <a:ea typeface="+mn-ea"/>
                <a:cs typeface="+mn-cs"/>
              </a:rPr>
              <a:t>kadar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yukselecegi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ongorulmektedir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Benzer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trendin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Avrupa`da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oldugunu</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gormekteyiz</a:t>
            </a:r>
            <a:r>
              <a:rPr lang="en-US" sz="1200" b="1" kern="1200" baseline="0" dirty="0" smtClean="0">
                <a:solidFill>
                  <a:schemeClr val="tx1"/>
                </a:solidFill>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err="1" smtClean="0">
                <a:solidFill>
                  <a:schemeClr val="tx1"/>
                </a:solidFill>
                <a:latin typeface="+mn-lt"/>
                <a:ea typeface="+mn-ea"/>
                <a:cs typeface="+mn-cs"/>
              </a:rPr>
              <a:t>Dunyada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su</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anda</a:t>
            </a:r>
            <a:r>
              <a:rPr lang="en-US" sz="1200" b="1" kern="1200" baseline="0" dirty="0" smtClean="0">
                <a:solidFill>
                  <a:schemeClr val="tx1"/>
                </a:solidFill>
                <a:latin typeface="+mn-lt"/>
                <a:ea typeface="+mn-ea"/>
                <a:cs typeface="+mn-cs"/>
              </a:rPr>
              <a:t> 1.9 </a:t>
            </a:r>
            <a:r>
              <a:rPr lang="en-US" sz="1200" b="1" kern="1200" baseline="0" dirty="0" err="1" smtClean="0">
                <a:solidFill>
                  <a:schemeClr val="tx1"/>
                </a:solidFill>
                <a:latin typeface="+mn-lt"/>
                <a:ea typeface="+mn-ea"/>
                <a:cs typeface="+mn-cs"/>
              </a:rPr>
              <a:t>milyar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yetiskin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fazla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kilolu</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kategorisinde</a:t>
            </a:r>
            <a:r>
              <a:rPr lang="en-US" sz="1200" b="1" kern="1200" baseline="0" dirty="0" smtClean="0">
                <a:solidFill>
                  <a:schemeClr val="tx1"/>
                </a:solidFill>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r>
              <a:rPr lang="en-US" b="1" dirty="0" err="1" smtClean="0">
                <a:effectLst/>
              </a:rPr>
              <a:t>PEKI</a:t>
            </a:r>
            <a:r>
              <a:rPr lang="en-US" b="1" baseline="0" dirty="0" smtClean="0">
                <a:effectLst/>
              </a:rPr>
              <a:t> BU </a:t>
            </a:r>
            <a:r>
              <a:rPr lang="en-US" b="1" baseline="0" dirty="0" err="1" smtClean="0">
                <a:effectLst/>
              </a:rPr>
              <a:t>NEDEN</a:t>
            </a:r>
            <a:r>
              <a:rPr lang="en-US" b="1" baseline="0" dirty="0" smtClean="0">
                <a:effectLst/>
              </a:rPr>
              <a:t> </a:t>
            </a:r>
            <a:r>
              <a:rPr lang="en-US" b="1" baseline="0" dirty="0" err="1" smtClean="0">
                <a:effectLst/>
              </a:rPr>
              <a:t>ONEMLI</a:t>
            </a:r>
            <a:r>
              <a:rPr lang="en-US" b="1" baseline="0" dirty="0" smtClean="0">
                <a:effectLst/>
              </a:rPr>
              <a:t> </a:t>
            </a:r>
            <a:r>
              <a:rPr lang="en-US" b="1" baseline="0" dirty="0" err="1" smtClean="0">
                <a:effectLst/>
              </a:rPr>
              <a:t>BIR</a:t>
            </a:r>
            <a:r>
              <a:rPr lang="en-US" b="1" baseline="0" dirty="0" smtClean="0">
                <a:effectLst/>
              </a:rPr>
              <a:t> </a:t>
            </a:r>
            <a:r>
              <a:rPr lang="en-US" b="1" baseline="0" dirty="0" err="1" smtClean="0">
                <a:effectLst/>
              </a:rPr>
              <a:t>SORUN</a:t>
            </a:r>
            <a:r>
              <a:rPr lang="en-US" b="1" baseline="0" dirty="0" smtClean="0">
                <a:effectLst/>
              </a:rPr>
              <a:t>?</a:t>
            </a:r>
            <a:endParaRPr lang="en-US" b="1" dirty="0" smtClean="0">
              <a:effectLst/>
            </a:endParaRPr>
          </a:p>
          <a:p>
            <a:r>
              <a:rPr lang="en-US" b="1" dirty="0" smtClean="0">
                <a:effectLst/>
              </a:rPr>
              <a:t>Obezite</a:t>
            </a:r>
            <a:r>
              <a:rPr lang="en-US" b="1" baseline="0" dirty="0" smtClean="0">
                <a:effectLst/>
              </a:rPr>
              <a:t> hem kisiler hem de </a:t>
            </a:r>
            <a:r>
              <a:rPr lang="en-US" b="1" baseline="0" dirty="0" err="1" smtClean="0">
                <a:effectLst/>
              </a:rPr>
              <a:t>toplum</a:t>
            </a:r>
            <a:r>
              <a:rPr lang="en-US" b="1" baseline="0" dirty="0" smtClean="0">
                <a:effectLst/>
              </a:rPr>
              <a:t> </a:t>
            </a:r>
            <a:r>
              <a:rPr lang="en-US" b="1" baseline="0" dirty="0" err="1" smtClean="0">
                <a:effectLst/>
              </a:rPr>
              <a:t>icin</a:t>
            </a:r>
            <a:r>
              <a:rPr lang="en-US" b="1" baseline="0" dirty="0" smtClean="0">
                <a:effectLst/>
              </a:rPr>
              <a:t> </a:t>
            </a:r>
            <a:r>
              <a:rPr lang="en-US" b="1" baseline="0" dirty="0" err="1" smtClean="0">
                <a:effectLst/>
              </a:rPr>
              <a:t>cok</a:t>
            </a:r>
            <a:r>
              <a:rPr lang="en-US" b="1" baseline="0" dirty="0" smtClean="0">
                <a:effectLst/>
              </a:rPr>
              <a:t> </a:t>
            </a:r>
            <a:r>
              <a:rPr lang="en-US" b="1" baseline="0" dirty="0" err="1" smtClean="0">
                <a:effectLst/>
              </a:rPr>
              <a:t>buyuk</a:t>
            </a:r>
            <a:r>
              <a:rPr lang="en-US" b="1" baseline="0" dirty="0" smtClean="0">
                <a:effectLst/>
              </a:rPr>
              <a:t> </a:t>
            </a:r>
            <a:r>
              <a:rPr lang="en-US" b="1" baseline="0" dirty="0" err="1" smtClean="0">
                <a:effectLst/>
              </a:rPr>
              <a:t>bir</a:t>
            </a:r>
            <a:r>
              <a:rPr lang="en-US" b="1" baseline="0" dirty="0" smtClean="0">
                <a:effectLst/>
              </a:rPr>
              <a:t> yuk. </a:t>
            </a:r>
            <a:r>
              <a:rPr lang="en-US" b="1" baseline="0" dirty="0" err="1" smtClean="0">
                <a:effectLst/>
              </a:rPr>
              <a:t>Bireylerin</a:t>
            </a:r>
            <a:r>
              <a:rPr lang="en-US" b="1" baseline="0" dirty="0" smtClean="0">
                <a:effectLst/>
              </a:rPr>
              <a:t> hem </a:t>
            </a:r>
            <a:r>
              <a:rPr lang="en-US" b="1" baseline="0" dirty="0" err="1" smtClean="0">
                <a:effectLst/>
              </a:rPr>
              <a:t>yasam</a:t>
            </a:r>
            <a:r>
              <a:rPr lang="en-US" b="1" baseline="0" dirty="0" smtClean="0">
                <a:effectLst/>
              </a:rPr>
              <a:t> </a:t>
            </a:r>
            <a:r>
              <a:rPr lang="en-US" b="1" baseline="0" dirty="0" err="1" smtClean="0">
                <a:effectLst/>
              </a:rPr>
              <a:t>kalitesini</a:t>
            </a:r>
            <a:r>
              <a:rPr lang="en-US" b="1" baseline="0" dirty="0" smtClean="0">
                <a:effectLst/>
              </a:rPr>
              <a:t> hem de </a:t>
            </a:r>
            <a:r>
              <a:rPr lang="en-US" b="1" baseline="0" dirty="0" err="1" smtClean="0">
                <a:effectLst/>
              </a:rPr>
              <a:t>ortalama</a:t>
            </a:r>
            <a:r>
              <a:rPr lang="en-US" b="1" baseline="0" dirty="0" smtClean="0">
                <a:effectLst/>
              </a:rPr>
              <a:t> </a:t>
            </a:r>
            <a:r>
              <a:rPr lang="en-US" b="1" baseline="0" dirty="0" err="1" smtClean="0">
                <a:effectLst/>
              </a:rPr>
              <a:t>omur</a:t>
            </a:r>
            <a:r>
              <a:rPr lang="en-US" b="1" baseline="0" dirty="0" smtClean="0">
                <a:effectLst/>
              </a:rPr>
              <a:t> </a:t>
            </a:r>
            <a:r>
              <a:rPr lang="en-US" b="1" baseline="0" dirty="0" err="1" smtClean="0">
                <a:effectLst/>
              </a:rPr>
              <a:t>uzunlugunu</a:t>
            </a:r>
            <a:r>
              <a:rPr lang="en-US" b="1" baseline="0" dirty="0" smtClean="0">
                <a:effectLst/>
              </a:rPr>
              <a:t> </a:t>
            </a:r>
            <a:r>
              <a:rPr lang="en-US" b="1" baseline="0" dirty="0" err="1" smtClean="0">
                <a:effectLst/>
              </a:rPr>
              <a:t>dusurmekte</a:t>
            </a:r>
            <a:r>
              <a:rPr lang="en-US" b="1" baseline="0" dirty="0" smtClean="0">
                <a:effectLst/>
              </a:rPr>
              <a:t>. </a:t>
            </a:r>
            <a:r>
              <a:rPr lang="en-US" b="1" baseline="0" dirty="0" err="1" smtClean="0">
                <a:effectLst/>
              </a:rPr>
              <a:t>Bircok</a:t>
            </a:r>
            <a:r>
              <a:rPr lang="en-US" b="1" baseline="0" dirty="0" smtClean="0">
                <a:effectLst/>
              </a:rPr>
              <a:t> </a:t>
            </a:r>
            <a:r>
              <a:rPr lang="en-US" b="1" baseline="0" dirty="0" err="1" smtClean="0">
                <a:effectLst/>
              </a:rPr>
              <a:t>saglik</a:t>
            </a:r>
            <a:r>
              <a:rPr lang="en-US" b="1" baseline="0" dirty="0" smtClean="0">
                <a:effectLst/>
              </a:rPr>
              <a:t> </a:t>
            </a:r>
            <a:r>
              <a:rPr lang="en-US" b="1" baseline="0" dirty="0" err="1" smtClean="0">
                <a:effectLst/>
              </a:rPr>
              <a:t>problemine</a:t>
            </a:r>
            <a:r>
              <a:rPr lang="en-US" b="1" baseline="0" dirty="0" smtClean="0">
                <a:effectLst/>
              </a:rPr>
              <a:t> (</a:t>
            </a:r>
            <a:r>
              <a:rPr lang="en-US" b="1" baseline="0" dirty="0" err="1" smtClean="0">
                <a:effectLst/>
              </a:rPr>
              <a:t>kalp</a:t>
            </a:r>
            <a:r>
              <a:rPr lang="en-US" b="1" baseline="0" dirty="0" smtClean="0">
                <a:effectLst/>
              </a:rPr>
              <a:t> </a:t>
            </a:r>
            <a:r>
              <a:rPr lang="en-US" b="1" baseline="0" dirty="0" err="1" smtClean="0">
                <a:effectLst/>
              </a:rPr>
              <a:t>rahatsizliklari</a:t>
            </a:r>
            <a:r>
              <a:rPr lang="en-US" b="1" baseline="0" dirty="0" smtClean="0">
                <a:effectLst/>
              </a:rPr>
              <a:t>, </a:t>
            </a:r>
            <a:r>
              <a:rPr lang="en-US" b="1" baseline="0" dirty="0" err="1" smtClean="0">
                <a:effectLst/>
              </a:rPr>
              <a:t>diabet</a:t>
            </a:r>
            <a:r>
              <a:rPr lang="en-US" b="1" baseline="0" dirty="0" smtClean="0">
                <a:effectLst/>
              </a:rPr>
              <a:t>, </a:t>
            </a:r>
            <a:r>
              <a:rPr lang="en-US" b="1" baseline="0" dirty="0" err="1" smtClean="0">
                <a:effectLst/>
              </a:rPr>
              <a:t>tansiyon</a:t>
            </a:r>
            <a:r>
              <a:rPr lang="en-US" b="1" baseline="0" dirty="0" smtClean="0">
                <a:effectLst/>
              </a:rPr>
              <a:t>, </a:t>
            </a:r>
            <a:r>
              <a:rPr lang="en-US" b="1" baseline="0" dirty="0" err="1" smtClean="0">
                <a:effectLst/>
              </a:rPr>
              <a:t>yuksek</a:t>
            </a:r>
            <a:r>
              <a:rPr lang="en-US" b="1" baseline="0" dirty="0" smtClean="0">
                <a:effectLst/>
              </a:rPr>
              <a:t> </a:t>
            </a:r>
            <a:r>
              <a:rPr lang="en-US" b="1" baseline="0" dirty="0" err="1" smtClean="0">
                <a:effectLst/>
              </a:rPr>
              <a:t>kan</a:t>
            </a:r>
            <a:r>
              <a:rPr lang="en-US" b="1" baseline="0" dirty="0" smtClean="0">
                <a:effectLst/>
              </a:rPr>
              <a:t> </a:t>
            </a:r>
            <a:r>
              <a:rPr lang="en-US" b="1" baseline="0" dirty="0" err="1" smtClean="0">
                <a:effectLst/>
              </a:rPr>
              <a:t>basinci</a:t>
            </a:r>
            <a:r>
              <a:rPr lang="en-US" b="1" baseline="0" dirty="0" smtClean="0">
                <a:effectLst/>
              </a:rPr>
              <a:t>, </a:t>
            </a:r>
            <a:r>
              <a:rPr lang="en-US" b="1" baseline="0" dirty="0" err="1" smtClean="0">
                <a:effectLst/>
              </a:rPr>
              <a:t>kanser</a:t>
            </a:r>
            <a:r>
              <a:rPr lang="en-US" b="1" baseline="0" dirty="0" smtClean="0">
                <a:effectLst/>
              </a:rPr>
              <a:t>) </a:t>
            </a:r>
            <a:r>
              <a:rPr lang="en-US" b="1" baseline="0" dirty="0" err="1" smtClean="0">
                <a:effectLst/>
              </a:rPr>
              <a:t>yol</a:t>
            </a:r>
            <a:r>
              <a:rPr lang="en-US" b="1" baseline="0" dirty="0" smtClean="0">
                <a:effectLst/>
              </a:rPr>
              <a:t> </a:t>
            </a:r>
            <a:r>
              <a:rPr lang="en-US" b="1" baseline="0" dirty="0" err="1" smtClean="0">
                <a:effectLst/>
              </a:rPr>
              <a:t>acmakta</a:t>
            </a:r>
            <a:r>
              <a:rPr lang="en-US" b="1" baseline="0" dirty="0" smtClean="0">
                <a:effectLst/>
              </a:rPr>
              <a:t>. </a:t>
            </a:r>
            <a:r>
              <a:rPr lang="en-US" b="1" baseline="0" dirty="0" err="1" smtClean="0">
                <a:effectLst/>
              </a:rPr>
              <a:t>Devlete</a:t>
            </a:r>
            <a:r>
              <a:rPr lang="en-US" b="1" baseline="0" dirty="0" smtClean="0">
                <a:effectLst/>
              </a:rPr>
              <a:t>, </a:t>
            </a:r>
            <a:r>
              <a:rPr lang="en-US" b="1" baseline="0" dirty="0" err="1" smtClean="0">
                <a:effectLst/>
              </a:rPr>
              <a:t>saglik</a:t>
            </a:r>
            <a:r>
              <a:rPr lang="en-US" b="1" baseline="0" dirty="0" smtClean="0">
                <a:effectLst/>
              </a:rPr>
              <a:t> </a:t>
            </a:r>
            <a:r>
              <a:rPr lang="en-US" b="1" baseline="0" dirty="0" err="1" smtClean="0">
                <a:effectLst/>
              </a:rPr>
              <a:t>kurumlarina</a:t>
            </a:r>
            <a:r>
              <a:rPr lang="en-US" b="1" baseline="0" dirty="0" smtClean="0">
                <a:effectLst/>
              </a:rPr>
              <a:t>, </a:t>
            </a:r>
            <a:r>
              <a:rPr lang="en-US" b="1" baseline="0" dirty="0" err="1" smtClean="0">
                <a:effectLst/>
              </a:rPr>
              <a:t>sigorta</a:t>
            </a:r>
            <a:r>
              <a:rPr lang="en-US" b="1" baseline="0" dirty="0" smtClean="0">
                <a:effectLst/>
              </a:rPr>
              <a:t> </a:t>
            </a:r>
            <a:r>
              <a:rPr lang="en-US" b="1" baseline="0" dirty="0" err="1" smtClean="0">
                <a:effectLst/>
              </a:rPr>
              <a:t>sirketlerine</a:t>
            </a:r>
            <a:r>
              <a:rPr lang="en-US" b="1" baseline="0" dirty="0" smtClean="0">
                <a:effectLst/>
              </a:rPr>
              <a:t> de </a:t>
            </a:r>
            <a:r>
              <a:rPr lang="en-US" b="1" baseline="0" dirty="0" err="1" smtClean="0">
                <a:effectLst/>
              </a:rPr>
              <a:t>ekstra</a:t>
            </a:r>
            <a:r>
              <a:rPr lang="en-US" b="1" baseline="0" dirty="0" smtClean="0">
                <a:effectLst/>
              </a:rPr>
              <a:t> </a:t>
            </a:r>
            <a:r>
              <a:rPr lang="en-US" b="1" baseline="0" dirty="0" err="1" smtClean="0">
                <a:effectLst/>
              </a:rPr>
              <a:t>bir</a:t>
            </a:r>
            <a:r>
              <a:rPr lang="en-US" b="1" baseline="0" dirty="0" smtClean="0">
                <a:effectLst/>
              </a:rPr>
              <a:t> yuk </a:t>
            </a:r>
            <a:r>
              <a:rPr lang="en-US" b="1" baseline="0" dirty="0" err="1" smtClean="0">
                <a:effectLst/>
              </a:rPr>
              <a:t>getirmekte</a:t>
            </a:r>
            <a:r>
              <a:rPr lang="en-US" b="1" baseline="0" dirty="0" smtClean="0">
                <a:effectLst/>
              </a:rPr>
              <a:t>. Is </a:t>
            </a:r>
            <a:r>
              <a:rPr lang="en-US" b="1" baseline="0" dirty="0" err="1" smtClean="0">
                <a:effectLst/>
              </a:rPr>
              <a:t>gucunun</a:t>
            </a:r>
            <a:r>
              <a:rPr lang="en-US" b="1" baseline="0" dirty="0" smtClean="0">
                <a:effectLst/>
              </a:rPr>
              <a:t> </a:t>
            </a:r>
            <a:r>
              <a:rPr lang="en-US" b="1" baseline="0" dirty="0" err="1" smtClean="0">
                <a:effectLst/>
              </a:rPr>
              <a:t>verimliligini</a:t>
            </a:r>
            <a:r>
              <a:rPr lang="en-US" b="1" baseline="0" dirty="0" smtClean="0">
                <a:effectLst/>
              </a:rPr>
              <a:t> </a:t>
            </a:r>
            <a:r>
              <a:rPr lang="en-US" b="1" baseline="0" dirty="0" err="1" smtClean="0">
                <a:effectLst/>
              </a:rPr>
              <a:t>dusurmekte</a:t>
            </a:r>
            <a:r>
              <a:rPr lang="en-US" b="1" baseline="0" dirty="0" smtClean="0">
                <a:effectLst/>
              </a:rPr>
              <a:t>.</a:t>
            </a:r>
          </a:p>
          <a:p>
            <a:r>
              <a:rPr lang="en-US" b="1" baseline="0" dirty="0" smtClean="0">
                <a:effectLst/>
              </a:rPr>
              <a:t>Su </a:t>
            </a:r>
            <a:r>
              <a:rPr lang="en-US" b="1" baseline="0" dirty="0" err="1" smtClean="0">
                <a:effectLst/>
              </a:rPr>
              <a:t>anda</a:t>
            </a:r>
            <a:r>
              <a:rPr lang="en-US" b="1" baseline="0" dirty="0" smtClean="0">
                <a:effectLst/>
              </a:rPr>
              <a:t> </a:t>
            </a:r>
            <a:r>
              <a:rPr lang="en-US" b="1" baseline="0" dirty="0" err="1" smtClean="0">
                <a:effectLst/>
              </a:rPr>
              <a:t>Avrupa</a:t>
            </a:r>
            <a:r>
              <a:rPr lang="en-US" b="1" baseline="0" dirty="0" smtClean="0">
                <a:effectLst/>
              </a:rPr>
              <a:t> </a:t>
            </a:r>
            <a:r>
              <a:rPr lang="en-US" b="1" baseline="0" dirty="0" err="1" smtClean="0">
                <a:effectLst/>
              </a:rPr>
              <a:t>Birliginin</a:t>
            </a:r>
            <a:r>
              <a:rPr lang="en-US" b="1" baseline="0" dirty="0" smtClean="0">
                <a:effectLst/>
              </a:rPr>
              <a:t> </a:t>
            </a:r>
            <a:r>
              <a:rPr lang="en-US" b="1" baseline="0" dirty="0" err="1" smtClean="0">
                <a:effectLst/>
              </a:rPr>
              <a:t>saglik</a:t>
            </a:r>
            <a:r>
              <a:rPr lang="en-US" b="1" baseline="0" dirty="0" smtClean="0">
                <a:effectLst/>
              </a:rPr>
              <a:t> </a:t>
            </a:r>
            <a:r>
              <a:rPr lang="en-US" b="1" baseline="0" dirty="0" err="1" smtClean="0">
                <a:effectLst/>
              </a:rPr>
              <a:t>alaninda</a:t>
            </a:r>
            <a:r>
              <a:rPr lang="en-US" b="1" baseline="0" dirty="0" smtClean="0">
                <a:effectLst/>
              </a:rPr>
              <a:t> </a:t>
            </a:r>
            <a:r>
              <a:rPr lang="en-US" b="1" baseline="0" dirty="0" err="1" smtClean="0">
                <a:effectLst/>
              </a:rPr>
              <a:t>aldigi</a:t>
            </a:r>
            <a:r>
              <a:rPr lang="en-US" b="1" baseline="0" dirty="0" smtClean="0">
                <a:effectLst/>
              </a:rPr>
              <a:t> en </a:t>
            </a:r>
            <a:r>
              <a:rPr lang="en-US" b="1" baseline="0" dirty="0" err="1" smtClean="0">
                <a:effectLst/>
              </a:rPr>
              <a:t>onemli</a:t>
            </a:r>
            <a:r>
              <a:rPr lang="en-US" b="1" baseline="0" dirty="0" smtClean="0">
                <a:effectLst/>
              </a:rPr>
              <a:t> </a:t>
            </a:r>
            <a:r>
              <a:rPr lang="en-US" b="1" baseline="0" dirty="0" err="1" smtClean="0">
                <a:effectLst/>
              </a:rPr>
              <a:t>kararlardan</a:t>
            </a:r>
            <a:r>
              <a:rPr lang="en-US" b="1" baseline="0" dirty="0" smtClean="0">
                <a:effectLst/>
              </a:rPr>
              <a:t> </a:t>
            </a:r>
            <a:r>
              <a:rPr lang="en-US" b="1" baseline="0" dirty="0" err="1" smtClean="0">
                <a:effectLst/>
              </a:rPr>
              <a:t>biri</a:t>
            </a:r>
            <a:r>
              <a:rPr lang="en-US" b="1" baseline="0" dirty="0" smtClean="0">
                <a:effectLst/>
              </a:rPr>
              <a:t> obezite </a:t>
            </a:r>
            <a:r>
              <a:rPr lang="en-US" b="1" baseline="0" dirty="0" err="1" smtClean="0">
                <a:effectLst/>
              </a:rPr>
              <a:t>oranini</a:t>
            </a:r>
            <a:r>
              <a:rPr lang="en-US" b="1" baseline="0" dirty="0" smtClean="0">
                <a:effectLst/>
              </a:rPr>
              <a:t> %33.9 </a:t>
            </a:r>
            <a:r>
              <a:rPr lang="en-US" b="1" baseline="0" dirty="0" err="1" smtClean="0">
                <a:effectLst/>
              </a:rPr>
              <a:t>dan</a:t>
            </a:r>
            <a:r>
              <a:rPr lang="en-US" b="1" baseline="0" dirty="0" smtClean="0">
                <a:effectLst/>
              </a:rPr>
              <a:t> %30.5 a </a:t>
            </a:r>
            <a:r>
              <a:rPr lang="en-US" b="1" baseline="0" dirty="0" err="1" smtClean="0">
                <a:effectLst/>
              </a:rPr>
              <a:t>dusurmek</a:t>
            </a:r>
            <a:r>
              <a:rPr lang="en-US" b="1" baseline="0" dirty="0" smtClean="0">
                <a:effectLst/>
              </a:rPr>
              <a:t>.</a:t>
            </a:r>
          </a:p>
          <a:p>
            <a:endParaRPr lang="en-US" sz="1200" b="1"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The obesity</a:t>
            </a:r>
            <a:r>
              <a:rPr lang="en-US" sz="1200" b="1" kern="1200" baseline="0" dirty="0" smtClean="0">
                <a:solidFill>
                  <a:schemeClr val="tx1"/>
                </a:solidFill>
                <a:latin typeface="+mn-lt"/>
                <a:ea typeface="+mn-ea"/>
                <a:cs typeface="+mn-cs"/>
              </a:rPr>
              <a:t> and overweight rates are increasing all over the modern world (especially in the US).</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U.S</a:t>
            </a:r>
            <a:r>
              <a:rPr lang="en-US" sz="1200" b="1" kern="1200" dirty="0" smtClean="0">
                <a:solidFill>
                  <a:schemeClr val="tx1"/>
                </a:solidFill>
                <a:latin typeface="+mn-lt"/>
                <a:ea typeface="+mn-ea"/>
                <a:cs typeface="+mn-cs"/>
              </a:rPr>
              <a:t> has the highest rate of people that is overweight, and estimated that it will raise to almost 75%.</a:t>
            </a:r>
            <a:r>
              <a:rPr lang="en-US" sz="1200" kern="1200" dirty="0" smtClean="0">
                <a:solidFill>
                  <a:schemeClr val="tx1"/>
                </a:solidFill>
                <a:latin typeface="+mn-lt"/>
                <a:ea typeface="+mn-ea"/>
                <a:cs typeface="+mn-cs"/>
              </a:rPr>
              <a:t> When you look at Europe, half of EU citizens ar</a:t>
            </a:r>
            <a:r>
              <a:rPr lang="en-US" sz="1200" dirty="0" smtClean="0"/>
              <a:t>e considered overweight or obese.</a:t>
            </a:r>
            <a:r>
              <a:rPr lang="en-US" sz="1200" b="1" kern="1200" dirty="0" smtClean="0">
                <a:solidFill>
                  <a:schemeClr val="tx1"/>
                </a:solidFill>
                <a:latin typeface="+mn-lt"/>
                <a:ea typeface="+mn-ea"/>
                <a:cs typeface="+mn-cs"/>
              </a:rPr>
              <a:t> Korea has the lowest obesity.</a:t>
            </a:r>
          </a:p>
          <a:p>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Obesity</a:t>
            </a:r>
            <a:r>
              <a:rPr lang="en-US" sz="1200" kern="1200" baseline="0" dirty="0" smtClean="0">
                <a:solidFill>
                  <a:schemeClr val="tx1"/>
                </a:solidFill>
                <a:effectLst/>
                <a:latin typeface="+mn-lt"/>
                <a:ea typeface="+mn-ea"/>
                <a:cs typeface="+mn-cs"/>
              </a:rPr>
              <a:t> Rates: </a:t>
            </a:r>
            <a:r>
              <a:rPr lang="en-US" sz="1200" kern="1200" dirty="0" smtClean="0">
                <a:solidFill>
                  <a:schemeClr val="tx1"/>
                </a:solidFill>
                <a:effectLst/>
                <a:latin typeface="+mn-lt"/>
                <a:ea typeface="+mn-ea"/>
                <a:cs typeface="+mn-cs"/>
              </a:rPr>
              <a:t>More than 1.9 billion adults worldwide are now officially classified as overweight. Half of EU citizens are overweight or obese. Obesity is also on the rise in the rest of the developed world.</a:t>
            </a:r>
            <a:r>
              <a:rPr lang="en-US" dirty="0" smtClean="0">
                <a:effectLst/>
              </a:rPr>
              <a:t> </a:t>
            </a:r>
          </a:p>
          <a:p>
            <a:endParaRPr lang="en-US" sz="1200" kern="1200" dirty="0" smtClean="0">
              <a:solidFill>
                <a:schemeClr val="tx1"/>
              </a:solidFill>
              <a:latin typeface="+mn-lt"/>
              <a:ea typeface="+mn-ea"/>
              <a:cs typeface="+mn-cs"/>
            </a:endParaRPr>
          </a:p>
          <a:p>
            <a:r>
              <a:rPr lang="en-US" sz="2000" kern="1200" dirty="0" smtClean="0">
                <a:solidFill>
                  <a:schemeClr val="tx1"/>
                </a:solidFill>
                <a:latin typeface="+mn-lt"/>
                <a:ea typeface="+mn-ea"/>
                <a:cs typeface="+mn-cs"/>
              </a:rPr>
              <a:t>Rise of obesity</a:t>
            </a:r>
          </a:p>
          <a:p>
            <a:pPr lvl="1"/>
            <a:r>
              <a:rPr lang="en-US" sz="1200" kern="1200" dirty="0" smtClean="0">
                <a:solidFill>
                  <a:schemeClr val="tx1"/>
                </a:solidFill>
                <a:latin typeface="+mn-lt"/>
                <a:ea typeface="+mn-ea"/>
                <a:cs typeface="+mn-cs"/>
              </a:rPr>
              <a:t>More than 1.9 billion adults </a:t>
            </a:r>
            <a:r>
              <a:rPr lang="en-US" sz="1200" dirty="0" smtClean="0"/>
              <a:t>worldwide are now officially classified as overweight</a:t>
            </a:r>
          </a:p>
          <a:p>
            <a:endParaRPr lang="en-US" b="1" dirty="0" smtClean="0">
              <a:effectLst/>
            </a:endParaRPr>
          </a:p>
          <a:p>
            <a:r>
              <a:rPr lang="en-US" b="1" dirty="0" smtClean="0"/>
              <a:t>And the negative Impact of Obesity</a:t>
            </a:r>
            <a:r>
              <a:rPr lang="en-US" b="1" baseline="0" dirty="0" smtClean="0"/>
              <a:t> is quite substantial for both individuals and society at large. </a:t>
            </a:r>
            <a:r>
              <a:rPr lang="en-US" sz="1200" b="1" kern="1200" dirty="0" smtClean="0">
                <a:solidFill>
                  <a:schemeClr val="tx1"/>
                </a:solidFill>
                <a:effectLst/>
                <a:latin typeface="+mn-lt"/>
                <a:ea typeface="+mn-ea"/>
                <a:cs typeface="+mn-cs"/>
              </a:rPr>
              <a:t>It is a heavy burden.</a:t>
            </a:r>
            <a:endParaRPr lang="en-US" b="1" dirty="0" smtClean="0"/>
          </a:p>
          <a:p>
            <a:r>
              <a:rPr lang="en-US" sz="1200" kern="1200" dirty="0" smtClean="0">
                <a:solidFill>
                  <a:schemeClr val="tx1"/>
                </a:solidFill>
                <a:effectLst/>
                <a:latin typeface="+mn-lt"/>
                <a:ea typeface="+mn-ea"/>
                <a:cs typeface="+mn-cs"/>
              </a:rPr>
              <a:t>It decreases life expectancy and quality of life, as it is a major risk factor for many health conditions including high blood pressure, heart disease, diabetes, and cancer. It also inflicts considerable economic costs on governments, health care organizations, insurance companies, and consumers.. In fact, one of the goals of </a:t>
            </a:r>
            <a:r>
              <a:rPr lang="en-US" sz="1200" i="1" kern="1200" dirty="0" smtClean="0">
                <a:solidFill>
                  <a:schemeClr val="tx1"/>
                </a:solidFill>
                <a:effectLst/>
                <a:latin typeface="+mn-lt"/>
                <a:ea typeface="+mn-ea"/>
                <a:cs typeface="+mn-cs"/>
              </a:rPr>
              <a:t>Health 2020</a:t>
            </a:r>
            <a:r>
              <a:rPr lang="en-US" sz="1200" kern="1200" dirty="0" smtClean="0">
                <a:solidFill>
                  <a:schemeClr val="tx1"/>
                </a:solidFill>
                <a:effectLst/>
                <a:latin typeface="+mn-lt"/>
                <a:ea typeface="+mn-ea"/>
                <a:cs typeface="+mn-cs"/>
              </a:rPr>
              <a:t> is to reduce the obesity rate from 33.9% to 30.5%.</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Previous research indicates that obesity is likely to result from changes in food consumption </a:t>
            </a:r>
            <a:r>
              <a:rPr lang="en-US" sz="1200" b="1" dirty="0" smtClean="0"/>
              <a:t>habits rather than physical activity (Livingston &amp; Zylke, 2012)</a:t>
            </a:r>
            <a:endParaRPr lang="is-I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a:t>
            </a:fld>
            <a:endParaRPr lang="en-US"/>
          </a:p>
        </p:txBody>
      </p:sp>
    </p:spTree>
    <p:extLst>
      <p:ext uri="{BB962C8B-B14F-4D97-AF65-F5344CB8AC3E}">
        <p14:creationId xmlns:p14="http://schemas.microsoft.com/office/powerpoint/2010/main" val="372964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Yiyecek hazırlamak tüketicilerin bilişsel ihtiyaçlarını (örn., yaratıcılık, </a:t>
            </a:r>
            <a:r>
              <a:rPr lang="tr-TR" sz="1200" b="1" kern="1200" dirty="0" smtClean="0">
                <a:solidFill>
                  <a:schemeClr val="tx1"/>
                </a:solidFill>
                <a:effectLst/>
                <a:latin typeface="+mn-lt"/>
                <a:ea typeface="+mn-ea"/>
                <a:cs typeface="+mn-cs"/>
              </a:rPr>
              <a:t>öğrenme, yeni deneyimler yaşama</a:t>
            </a:r>
            <a:r>
              <a:rPr lang="tr-TR" sz="1200" kern="1200" dirty="0" smtClean="0">
                <a:solidFill>
                  <a:schemeClr val="tx1"/>
                </a:solidFill>
                <a:effectLst/>
                <a:latin typeface="+mn-lt"/>
                <a:ea typeface="+mn-ea"/>
                <a:cs typeface="+mn-cs"/>
              </a:rPr>
              <a:t>) da karşılayabilmektedir. Tüketiciler mutfağı </a:t>
            </a:r>
            <a:r>
              <a:rPr lang="tr-TR" sz="1200" b="1" kern="1200" dirty="0" smtClean="0">
                <a:solidFill>
                  <a:schemeClr val="tx1"/>
                </a:solidFill>
                <a:effectLst/>
                <a:latin typeface="+mn-lt"/>
                <a:ea typeface="+mn-ea"/>
                <a:cs typeface="+mn-cs"/>
              </a:rPr>
              <a:t>neredeyse bir fen laboratuvarı olarak görebilmekte </a:t>
            </a:r>
            <a:r>
              <a:rPr lang="tr-TR" sz="1200" kern="1200" dirty="0" smtClean="0">
                <a:solidFill>
                  <a:schemeClr val="tx1"/>
                </a:solidFill>
                <a:effectLst/>
                <a:latin typeface="+mn-lt"/>
                <a:ea typeface="+mn-ea"/>
                <a:cs typeface="+mn-cs"/>
              </a:rPr>
              <a:t>ve yemek yaparken bir kimya deneyindeki dikkat ve hassasiyet ile hareket edebilmektedirler. </a:t>
            </a:r>
            <a:r>
              <a:rPr lang="tr-TR" sz="1200" b="1" kern="1200" dirty="0" smtClean="0">
                <a:solidFill>
                  <a:schemeClr val="tx1"/>
                </a:solidFill>
                <a:effectLst/>
                <a:latin typeface="+mn-lt"/>
                <a:ea typeface="+mn-ea"/>
                <a:cs typeface="+mn-cs"/>
              </a:rPr>
              <a:t>Mutfak farklı fikirleri deneyebilmek için tüketicinin atölyesi haline dönüşebilmektedir.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31</a:t>
            </a:fld>
            <a:endParaRPr lang="en-US"/>
          </a:p>
        </p:txBody>
      </p:sp>
    </p:spTree>
    <p:extLst>
      <p:ext uri="{BB962C8B-B14F-4D97-AF65-F5344CB8AC3E}">
        <p14:creationId xmlns:p14="http://schemas.microsoft.com/office/powerpoint/2010/main" val="1927051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tr-TR" sz="1200" b="1" kern="1200" dirty="0" smtClean="0">
                <a:solidFill>
                  <a:schemeClr val="tx1"/>
                </a:solidFill>
                <a:effectLst/>
                <a:latin typeface="+mn-lt"/>
                <a:ea typeface="+mn-ea"/>
                <a:cs typeface="+mn-cs"/>
              </a:rPr>
              <a:t>Kendini ifade etmek ve yaratıcılık</a:t>
            </a:r>
            <a:endParaRPr lang="en-US" sz="1200" b="1"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Son olarak </a:t>
            </a:r>
            <a:r>
              <a:rPr lang="tr-TR" sz="1200" b="1" kern="1200" dirty="0" smtClean="0">
                <a:solidFill>
                  <a:schemeClr val="tx1"/>
                </a:solidFill>
                <a:effectLst/>
                <a:latin typeface="+mn-lt"/>
                <a:ea typeface="+mn-ea"/>
                <a:cs typeface="+mn-cs"/>
              </a:rPr>
              <a:t>yemek hazırlamanın tüketiciler için kendilerini dış dünyaya ifade etme ve yaratıcılıklarını sergileme aracı olduğunu görüyoruz</a:t>
            </a:r>
            <a:r>
              <a:rPr lang="tr-TR" sz="1200" kern="1200" dirty="0" smtClean="0">
                <a:solidFill>
                  <a:schemeClr val="tx1"/>
                </a:solidFill>
                <a:effectLst/>
                <a:latin typeface="+mn-lt"/>
                <a:ea typeface="+mn-ea"/>
                <a:cs typeface="+mn-cs"/>
              </a:rPr>
              <a:t>. Hangi tatların, renklerin, dokuların seçildiği ve bunların nasıl bir araya getirildiği yaratıcı kişiliğin kendini ortaya çıkarma şekli olarak görülmektedir. </a:t>
            </a:r>
            <a:r>
              <a:rPr lang="tr-TR" sz="1200" b="1" kern="1200" dirty="0" smtClean="0">
                <a:solidFill>
                  <a:schemeClr val="tx1"/>
                </a:solidFill>
                <a:effectLst/>
                <a:latin typeface="+mn-lt"/>
                <a:ea typeface="+mn-ea"/>
                <a:cs typeface="+mn-cs"/>
              </a:rPr>
              <a:t>Birçok tüketici yemek yapmayı şarkı sözü yazmaya, resim yapmaya ve hatta heykel yapmaya benzetmektedir.</a:t>
            </a:r>
            <a:r>
              <a:rPr lang="tr-T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Tüketicinin yaratıcılığını kullanarak farklı ürünler ortaya çıkartmasının bir diğer faydası da kendisini diğerlerinden ayrıştırabilmesidir. Böylelikle tüketici, benliğini ifade edebilmek için sosyal olarak kabul görmüş bir aracı kullanmaktadır.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32</a:t>
            </a:fld>
            <a:endParaRPr lang="en-US"/>
          </a:p>
        </p:txBody>
      </p:sp>
    </p:spTree>
    <p:extLst>
      <p:ext uri="{BB962C8B-B14F-4D97-AF65-F5344CB8AC3E}">
        <p14:creationId xmlns:p14="http://schemas.microsoft.com/office/powerpoint/2010/main" val="3365820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Motivasyonu</a:t>
            </a:r>
            <a:r>
              <a:rPr lang="tr-TR" sz="1200" kern="1200" baseline="0" dirty="0" smtClean="0">
                <a:solidFill>
                  <a:schemeClr val="tx1"/>
                </a:solidFill>
                <a:effectLst/>
                <a:latin typeface="+mn-lt"/>
                <a:ea typeface="+mn-ea"/>
                <a:cs typeface="+mn-cs"/>
              </a:rPr>
              <a:t> azaltan birçok faktör </a:t>
            </a:r>
            <a:r>
              <a:rPr lang="tr-TR" sz="1200" kern="1200" baseline="0" dirty="0" err="1" smtClean="0">
                <a:solidFill>
                  <a:schemeClr val="tx1"/>
                </a:solidFill>
                <a:effectLst/>
                <a:latin typeface="+mn-lt"/>
                <a:ea typeface="+mn-ea"/>
                <a:cs typeface="+mn-cs"/>
              </a:rPr>
              <a:t>oldugunu</a:t>
            </a:r>
            <a:r>
              <a:rPr lang="tr-TR" sz="1200" kern="1200" baseline="0" dirty="0" smtClean="0">
                <a:solidFill>
                  <a:schemeClr val="tx1"/>
                </a:solidFill>
                <a:effectLst/>
                <a:latin typeface="+mn-lt"/>
                <a:ea typeface="+mn-ea"/>
                <a:cs typeface="+mn-cs"/>
              </a:rPr>
              <a:t> da </a:t>
            </a:r>
            <a:r>
              <a:rPr lang="tr-TR" sz="1200" kern="1200" baseline="0" dirty="0" err="1" smtClean="0">
                <a:solidFill>
                  <a:schemeClr val="tx1"/>
                </a:solidFill>
                <a:effectLst/>
                <a:latin typeface="+mn-lt"/>
                <a:ea typeface="+mn-ea"/>
                <a:cs typeface="+mn-cs"/>
              </a:rPr>
              <a:t>goruyoruz</a:t>
            </a:r>
            <a:r>
              <a:rPr lang="tr-TR" sz="1200" kern="1200" baseline="0" dirty="0" smtClean="0">
                <a:solidFill>
                  <a:schemeClr val="tx1"/>
                </a:solidFill>
                <a:effectLst/>
                <a:latin typeface="+mn-lt"/>
                <a:ea typeface="+mn-ea"/>
                <a:cs typeface="+mn-cs"/>
              </a:rPr>
              <a:t>. Fakat bunları </a:t>
            </a:r>
            <a:r>
              <a:rPr lang="tr-TR" sz="1200" kern="1200" baseline="0" dirty="0" err="1" smtClean="0">
                <a:solidFill>
                  <a:schemeClr val="tx1"/>
                </a:solidFill>
                <a:effectLst/>
                <a:latin typeface="+mn-lt"/>
                <a:ea typeface="+mn-ea"/>
                <a:cs typeface="+mn-cs"/>
              </a:rPr>
              <a:t>grupladigimiz</a:t>
            </a:r>
            <a:r>
              <a:rPr lang="tr-TR" sz="1200" kern="1200" baseline="0" dirty="0" smtClean="0">
                <a:solidFill>
                  <a:schemeClr val="tx1"/>
                </a:solidFill>
                <a:effectLst/>
                <a:latin typeface="+mn-lt"/>
                <a:ea typeface="+mn-ea"/>
                <a:cs typeface="+mn-cs"/>
              </a:rPr>
              <a:t> zaman 3 ana grup olduğu </a:t>
            </a:r>
            <a:r>
              <a:rPr lang="tr-TR" sz="1200" kern="1200" baseline="0" dirty="0" err="1" smtClean="0">
                <a:solidFill>
                  <a:schemeClr val="tx1"/>
                </a:solidFill>
                <a:effectLst/>
                <a:latin typeface="+mn-lt"/>
                <a:ea typeface="+mn-ea"/>
                <a:cs typeface="+mn-cs"/>
              </a:rPr>
              <a:t>goruluyor</a:t>
            </a:r>
            <a:r>
              <a:rPr lang="tr-TR" sz="1200" kern="1200" baseline="0" dirty="0" smtClean="0">
                <a:solidFill>
                  <a:schemeClr val="tx1"/>
                </a:solidFill>
                <a:effectLst/>
                <a:latin typeface="+mn-lt"/>
                <a:ea typeface="+mn-ea"/>
                <a:cs typeface="+mn-cs"/>
              </a:rPr>
              <a:t>. </a:t>
            </a:r>
          </a:p>
          <a:p>
            <a:r>
              <a:rPr lang="tr-TR" sz="1200" kern="1200" baseline="0" dirty="0" smtClean="0">
                <a:solidFill>
                  <a:schemeClr val="tx1"/>
                </a:solidFill>
                <a:effectLst/>
                <a:latin typeface="+mn-lt"/>
                <a:ea typeface="+mn-ea"/>
                <a:cs typeface="+mn-cs"/>
              </a:rPr>
              <a:t>1) Gerekli bilgi ve </a:t>
            </a:r>
            <a:r>
              <a:rPr lang="tr-TR" sz="1200" kern="1200" baseline="0" dirty="0" err="1" smtClean="0">
                <a:solidFill>
                  <a:schemeClr val="tx1"/>
                </a:solidFill>
                <a:effectLst/>
                <a:latin typeface="+mn-lt"/>
                <a:ea typeface="+mn-ea"/>
                <a:cs typeface="+mn-cs"/>
              </a:rPr>
              <a:t>tecrube</a:t>
            </a:r>
            <a:r>
              <a:rPr lang="tr-TR" sz="1200" kern="1200" baseline="0" dirty="0" smtClean="0">
                <a:solidFill>
                  <a:schemeClr val="tx1"/>
                </a:solidFill>
                <a:effectLst/>
                <a:latin typeface="+mn-lt"/>
                <a:ea typeface="+mn-ea"/>
                <a:cs typeface="+mn-cs"/>
              </a:rPr>
              <a:t> birikiminin </a:t>
            </a:r>
            <a:r>
              <a:rPr lang="tr-TR" sz="1200" kern="1200" baseline="0" dirty="0" err="1" smtClean="0">
                <a:solidFill>
                  <a:schemeClr val="tx1"/>
                </a:solidFill>
                <a:effectLst/>
                <a:latin typeface="+mn-lt"/>
                <a:ea typeface="+mn-ea"/>
                <a:cs typeface="+mn-cs"/>
              </a:rPr>
              <a:t>olmamasi</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2) Bunun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karsiti</a:t>
            </a:r>
            <a:r>
              <a:rPr lang="tr-TR" sz="1200" kern="1200" baseline="0" dirty="0" smtClean="0">
                <a:solidFill>
                  <a:schemeClr val="tx1"/>
                </a:solidFill>
                <a:effectLst/>
                <a:latin typeface="+mn-lt"/>
                <a:ea typeface="+mn-ea"/>
                <a:cs typeface="+mn-cs"/>
              </a:rPr>
              <a:t> olarak çok fazla yemek </a:t>
            </a:r>
            <a:r>
              <a:rPr lang="tr-TR" sz="1200" kern="1200" baseline="0" dirty="0" err="1" smtClean="0">
                <a:solidFill>
                  <a:schemeClr val="tx1"/>
                </a:solidFill>
                <a:effectLst/>
                <a:latin typeface="+mn-lt"/>
                <a:ea typeface="+mn-ea"/>
                <a:cs typeface="+mn-cs"/>
              </a:rPr>
              <a:t>yapmis</a:t>
            </a:r>
            <a:r>
              <a:rPr lang="tr-TR" sz="1200" kern="1200" baseline="0" dirty="0" smtClean="0">
                <a:solidFill>
                  <a:schemeClr val="tx1"/>
                </a:solidFill>
                <a:effectLst/>
                <a:latin typeface="+mn-lt"/>
                <a:ea typeface="+mn-ea"/>
                <a:cs typeface="+mn-cs"/>
              </a:rPr>
              <a:t> olmak ve bundan kaynaklanan </a:t>
            </a:r>
            <a:r>
              <a:rPr lang="tr-TR" sz="1200" kern="1200" baseline="0" dirty="0" err="1" smtClean="0">
                <a:solidFill>
                  <a:schemeClr val="tx1"/>
                </a:solidFill>
                <a:effectLst/>
                <a:latin typeface="+mn-lt"/>
                <a:ea typeface="+mn-ea"/>
                <a:cs typeface="+mn-cs"/>
              </a:rPr>
              <a:t>bikkinlik</a:t>
            </a:r>
            <a:r>
              <a:rPr lang="tr-TR" sz="1200" kern="1200" baseline="0" dirty="0" smtClean="0">
                <a:solidFill>
                  <a:schemeClr val="tx1"/>
                </a:solidFill>
                <a:effectLst/>
                <a:latin typeface="+mn-lt"/>
                <a:ea typeface="+mn-ea"/>
                <a:cs typeface="+mn-cs"/>
              </a:rPr>
              <a:t> ve monotonluk</a:t>
            </a:r>
          </a:p>
          <a:p>
            <a:r>
              <a:rPr lang="tr-TR" sz="1200" kern="1200" baseline="0" dirty="0" smtClean="0">
                <a:solidFill>
                  <a:schemeClr val="tx1"/>
                </a:solidFill>
                <a:effectLst/>
                <a:latin typeface="+mn-lt"/>
                <a:ea typeface="+mn-ea"/>
                <a:cs typeface="+mn-cs"/>
              </a:rPr>
              <a:t>3) </a:t>
            </a:r>
            <a:r>
              <a:rPr lang="tr-TR" sz="1200" kern="1200" baseline="0" dirty="0" err="1" smtClean="0">
                <a:solidFill>
                  <a:schemeClr val="tx1"/>
                </a:solidFill>
                <a:effectLst/>
                <a:latin typeface="+mn-lt"/>
                <a:ea typeface="+mn-ea"/>
                <a:cs typeface="+mn-cs"/>
              </a:rPr>
              <a:t>Ucuncu</a:t>
            </a:r>
            <a:r>
              <a:rPr lang="tr-TR" sz="1200" kern="1200" baseline="0" dirty="0" smtClean="0">
                <a:solidFill>
                  <a:schemeClr val="tx1"/>
                </a:solidFill>
                <a:effectLst/>
                <a:latin typeface="+mn-lt"/>
                <a:ea typeface="+mn-ea"/>
                <a:cs typeface="+mn-cs"/>
              </a:rPr>
              <a:t> grupta da kısıtlamalar olduğu </a:t>
            </a:r>
            <a:r>
              <a:rPr lang="tr-TR" sz="1200" kern="1200" baseline="0" dirty="0" err="1" smtClean="0">
                <a:solidFill>
                  <a:schemeClr val="tx1"/>
                </a:solidFill>
                <a:effectLst/>
                <a:latin typeface="+mn-lt"/>
                <a:ea typeface="+mn-ea"/>
                <a:cs typeface="+mn-cs"/>
              </a:rPr>
              <a:t>goruluyor</a:t>
            </a:r>
            <a:r>
              <a:rPr lang="tr-TR" sz="1200" kern="1200" baseline="0" dirty="0" smtClean="0">
                <a:solidFill>
                  <a:schemeClr val="tx1"/>
                </a:solidFill>
                <a:effectLst/>
                <a:latin typeface="+mn-lt"/>
                <a:ea typeface="+mn-ea"/>
                <a:cs typeface="+mn-cs"/>
              </a:rPr>
              <a:t>. Gerekli </a:t>
            </a:r>
            <a:r>
              <a:rPr lang="tr-TR" sz="1200" kern="1200" baseline="0" dirty="0" err="1" smtClean="0">
                <a:solidFill>
                  <a:schemeClr val="tx1"/>
                </a:solidFill>
                <a:effectLst/>
                <a:latin typeface="+mn-lt"/>
                <a:ea typeface="+mn-ea"/>
                <a:cs typeface="+mn-cs"/>
              </a:rPr>
              <a:t>arac</a:t>
            </a:r>
            <a:r>
              <a:rPr lang="tr-TR" sz="1200" kern="1200" baseline="0" dirty="0" smtClean="0">
                <a:solidFill>
                  <a:schemeClr val="tx1"/>
                </a:solidFill>
                <a:effectLst/>
                <a:latin typeface="+mn-lt"/>
                <a:ea typeface="+mn-ea"/>
                <a:cs typeface="+mn-cs"/>
              </a:rPr>
              <a:t> ve gerecin </a:t>
            </a:r>
            <a:r>
              <a:rPr lang="tr-TR" sz="1200" kern="1200" baseline="0" dirty="0" err="1" smtClean="0">
                <a:solidFill>
                  <a:schemeClr val="tx1"/>
                </a:solidFill>
                <a:effectLst/>
                <a:latin typeface="+mn-lt"/>
                <a:ea typeface="+mn-ea"/>
                <a:cs typeface="+mn-cs"/>
              </a:rPr>
              <a:t>olmamasi</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surecteki</a:t>
            </a:r>
            <a:r>
              <a:rPr lang="tr-TR" sz="1200" kern="1200" baseline="0" dirty="0" smtClean="0">
                <a:solidFill>
                  <a:schemeClr val="tx1"/>
                </a:solidFill>
                <a:effectLst/>
                <a:latin typeface="+mn-lt"/>
                <a:ea typeface="+mn-ea"/>
                <a:cs typeface="+mn-cs"/>
              </a:rPr>
              <a:t> kısıtlamalar, üretim eylemi </a:t>
            </a:r>
            <a:r>
              <a:rPr lang="tr-TR" sz="1200" kern="1200" baseline="0" dirty="0" err="1" smtClean="0">
                <a:solidFill>
                  <a:schemeClr val="tx1"/>
                </a:solidFill>
                <a:effectLst/>
                <a:latin typeface="+mn-lt"/>
                <a:ea typeface="+mn-ea"/>
                <a:cs typeface="+mn-cs"/>
              </a:rPr>
              <a:t>sonrasi</a:t>
            </a:r>
            <a:r>
              <a:rPr lang="tr-TR" sz="1200" kern="1200" baseline="0" dirty="0" smtClean="0">
                <a:solidFill>
                  <a:schemeClr val="tx1"/>
                </a:solidFill>
                <a:effectLst/>
                <a:latin typeface="+mn-lt"/>
                <a:ea typeface="+mn-ea"/>
                <a:cs typeface="+mn-cs"/>
              </a:rPr>
              <a:t> yapılması gereken temizlik, zaman ve enerji </a:t>
            </a:r>
            <a:r>
              <a:rPr lang="tr-TR" sz="1200" kern="1200" baseline="0" dirty="0" err="1" smtClean="0">
                <a:solidFill>
                  <a:schemeClr val="tx1"/>
                </a:solidFill>
                <a:effectLst/>
                <a:latin typeface="+mn-lt"/>
                <a:ea typeface="+mn-ea"/>
                <a:cs typeface="+mn-cs"/>
              </a:rPr>
              <a:t>olmamasi</a:t>
            </a:r>
            <a:r>
              <a:rPr lang="tr-TR" sz="1200" kern="1200" baseline="0" dirty="0" smtClean="0">
                <a:solidFill>
                  <a:schemeClr val="tx1"/>
                </a:solidFill>
                <a:effectLst/>
                <a:latin typeface="+mn-lt"/>
                <a:ea typeface="+mn-ea"/>
                <a:cs typeface="+mn-cs"/>
              </a:rPr>
              <a:t>.</a:t>
            </a:r>
          </a:p>
          <a:p>
            <a:endParaRPr lang="tr-TR" sz="1200" kern="1200" baseline="0" dirty="0" smtClean="0">
              <a:solidFill>
                <a:schemeClr val="tx1"/>
              </a:solidFill>
              <a:effectLst/>
              <a:latin typeface="+mn-lt"/>
              <a:ea typeface="+mn-ea"/>
              <a:cs typeface="+mn-cs"/>
            </a:endParaRPr>
          </a:p>
          <a:p>
            <a:r>
              <a:rPr lang="tr-TR" sz="1200" kern="1200" baseline="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Tüketicilerin yemek yapmamak için belirttiği sebepler: yemek yapmaktan korkmak, daha önce yaşanan başarısızlıklar, gerekli bilgi ve tecrübeye sahip olmamak, kısıtlı alan ve gerekli mutfak gereçlerinin olmaması, sürekli ve uzun yıllar yemek yapmanın getirdiği bıkkınlık hissi, aynı ve benzer yemekler yapmanın yarattığı monotonluk, yemek yapma sürecindeki kısıtlamalar (örn., belirli malzemeleri kullanma veya kullanmama zorunluluğu), yemek yapma aşaması sonrasındaki temizlik yapma gerekliliği, yorgun olma ve zaman olmamasıdır.</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Yemek yapmanın görev veya mecburiyete dönüşmesi motivasyonu düşürücü kritik bir faktör olarak ortaya çıkmaktadır. Kadın için sosyal rol olarak çocuklara ve eşe bakmak yemek yapmayı görev haline getirmektedir. Özellikle çalışan kadınlarda zamansızlık, motivasyonu daha da düşürmektedir: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Ev halkının yemeği beğenmemesi, hatta beğenmeme ihtimalinin olması dahi, yemek pişirme motivasyonunu azaltıcı diğer bir etkendir: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Uzun süren ve emek gerektiren üretim sürecinin çok kısa süren bir tüketim ile sonlanması hazırlayanın üretim süreci için duyduğu motivasyonu azaltabilmektedir: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33</a:t>
            </a:fld>
            <a:endParaRPr lang="en-US"/>
          </a:p>
        </p:txBody>
      </p:sp>
    </p:spTree>
    <p:extLst>
      <p:ext uri="{BB962C8B-B14F-4D97-AF65-F5344CB8AC3E}">
        <p14:creationId xmlns:p14="http://schemas.microsoft.com/office/powerpoint/2010/main" val="1030812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Tüketicilerin yemek yapmamak için belirttiği sebepler: yemek yapmaktan korkmak, daha önce yaşanan başarısızlıklar, gerekli bilgi ve tecrübeye sahip olmamak, kısıtlı alan ve gerekli mutfak gereçlerinin olmaması, sürekli ve uzun yıllar yemek yapmanın getirdiği bıkkınlık hissi, aynı ve benzer yemekler yapmanın yarattığı monotonluk, yemek yapma sürecindeki kısıtlamalar (örn., belirli malzemeleri kullanma veya kullanmama zorunluluğu), yemek yapma aşaması sonrasındaki temizlik yapma gerekliliği, yorgun olma ve zaman olmamasıdır.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34</a:t>
            </a:fld>
            <a:endParaRPr lang="en-US"/>
          </a:p>
        </p:txBody>
      </p:sp>
    </p:spTree>
    <p:extLst>
      <p:ext uri="{BB962C8B-B14F-4D97-AF65-F5344CB8AC3E}">
        <p14:creationId xmlns:p14="http://schemas.microsoft.com/office/powerpoint/2010/main" val="1030812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Türkçe ve İngilizce sitelerde üretilen içerik kıyaslandığında, motivasyonel kategorilerin yoğunluğunda önemli farklılıklar ortaya çıkmaktadır. İngilizce sitelerde motivasyonel faktörler çoğunlukla dinlenme ve rahatlama, bilişsel uyarı, kendini ifade etme ve yaratıcılık, ait olma ve sevgi ihtiyacı kategorilerindeyken, Türkçe sitelerde güvenlik ihtiyacı, sorumluluk, ait olma ve sevgi ihtiyaçları ön plana çıkmaktadır. </a:t>
            </a:r>
            <a:endParaRPr lang="en-US"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Ayrıca Türkçe sitelerdeki yorumlarda yiyecek hazırlamanın “diğerleri” odaklı bir eylem olduğu görülmektedir. Yiyecek hazırlamak eş ve çocukları memnun etmek için yapılan bir görev olarak algılanmaktadır. Tüketicilerin çok az bir kısmı yiyecek hazırlamayı kendileri için gerçekleştirmektedir veya kendi kişisel tercihlerini ön planda tutarak yaptıkları bir eylem olarak görmektedir. Özellikle eşin veya çocukların ağız zevki, yemek yapan kişinin tercihleri ile uyuşmuyorsa yiyecek hazırlamak daha da zorlayıcı olmaktadır. İngilizce sitelerde ise yiyecek hazırlamak dinlenme ve rahatlama, duyumsal doyum, bilişsel uyarı, kendini ifade etme ve yaratıcılık ihtiyaçları için yapılan (yani bireyin kendi kişisel gelişimi ve istekleri doğrultusunda yaptığı) bir eylem olarak karşımıza çıkmaktadır (bakınız Tablo 1).</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Üretim aktivitesinin çıkış noktasının başkaları veya kişinin kendisinin olması, aktivitenin anlamını ve üretimden alınan zevki etkileyebilmektedir. Odak noktası sadece diğerleri olduğu zaman, bazı tüketiciler yemek yapmayı bir zaman kaybı olarak görebilmektedir: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35</a:t>
            </a:fld>
            <a:endParaRPr lang="en-US"/>
          </a:p>
        </p:txBody>
      </p:sp>
    </p:spTree>
    <p:extLst>
      <p:ext uri="{BB962C8B-B14F-4D97-AF65-F5344CB8AC3E}">
        <p14:creationId xmlns:p14="http://schemas.microsoft.com/office/powerpoint/2010/main" val="1030812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tr-TR" sz="1200" kern="1200" dirty="0" smtClean="0">
                <a:solidFill>
                  <a:schemeClr val="tx1"/>
                </a:solidFill>
                <a:effectLst/>
                <a:latin typeface="+mn-lt"/>
                <a:ea typeface="+mn-ea"/>
                <a:cs typeface="+mn-cs"/>
              </a:rPr>
              <a:t>İngilizce sitelerde daha ziyade yiyecek hazırlamanın neden sevildiğine, Türkçe sitelerde ise neden sevilmediğine dair yorumlarla (örn., menü ve çeşit planlaması, aynı tariflerin kullanılmasından kaynaklanan monotonluk, zamanın boşa harcanması, ziyan oluşması, yiyecek hazırlanması sonra temizlik) karşılaşmaktayız (saha notları). Kullanılan dildeki olumlu veya olumsuz ifade eğilimi forum sitelerinin yiyecek hazırlamak ile ilgili konu başlıklarında dahi görülmektedir. Türkçe sitelerde olumsuz çağrışımlara (örn., yemek sorunu, yemek yapmak kim ben kim) daha sık rastlanmaktadır. İngilizce sitelere bakıldığında ise başlıkların genellikle nötr başlıklar (bilgi amaçlı) oldukları (örn., konserveleme, önceden planlama, bir kişilik mönüler) veya olumlu çağrışımlara sahip başlıklar oldukları (örn., eğlenceli yemek pişirme ipuçları, Ev Gibisi Yok! Evde Yemek Pişirmek)  gözlemlenmiştir (bakınız Tablo 2). </a:t>
            </a:r>
          </a:p>
          <a:p>
            <a:pPr fontAlgn="base"/>
            <a:endParaRPr lang="tr-TR" sz="1200" b="1"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İngilizce ve Türkçe siteler arasında gözlenen, olumlu-olumsuz dil eğilimi, tüketici gruplarının kaçınmacı (</a:t>
            </a:r>
            <a:r>
              <a:rPr lang="tr-TR" sz="1200" b="1" i="1" kern="1200" dirty="0" smtClean="0">
                <a:solidFill>
                  <a:schemeClr val="tx1"/>
                </a:solidFill>
                <a:effectLst/>
                <a:latin typeface="+mn-lt"/>
                <a:ea typeface="+mn-ea"/>
                <a:cs typeface="+mn-cs"/>
              </a:rPr>
              <a:t>prevention focus</a:t>
            </a:r>
            <a:r>
              <a:rPr lang="tr-TR" sz="1200" b="1" kern="1200" dirty="0" smtClean="0">
                <a:solidFill>
                  <a:schemeClr val="tx1"/>
                </a:solidFill>
                <a:effectLst/>
                <a:latin typeface="+mn-lt"/>
                <a:ea typeface="+mn-ea"/>
                <a:cs typeface="+mn-cs"/>
              </a:rPr>
              <a:t>) veya yönelimci (</a:t>
            </a:r>
            <a:r>
              <a:rPr lang="tr-TR" sz="1200" b="1" i="1" kern="1200" dirty="0" smtClean="0">
                <a:solidFill>
                  <a:schemeClr val="tx1"/>
                </a:solidFill>
                <a:effectLst/>
                <a:latin typeface="+mn-lt"/>
                <a:ea typeface="+mn-ea"/>
                <a:cs typeface="+mn-cs"/>
              </a:rPr>
              <a:t>promotion focus</a:t>
            </a:r>
            <a:r>
              <a:rPr lang="tr-TR" sz="1200" b="1" kern="1200" dirty="0" smtClean="0">
                <a:solidFill>
                  <a:schemeClr val="tx1"/>
                </a:solidFill>
                <a:effectLst/>
                <a:latin typeface="+mn-lt"/>
                <a:ea typeface="+mn-ea"/>
                <a:cs typeface="+mn-cs"/>
              </a:rPr>
              <a:t>) odaklara sahip olmalarından kaynaklanıyor olabilir. Kaçınmacı </a:t>
            </a:r>
            <a:r>
              <a:rPr lang="tr-TR" sz="1200" b="1" kern="1200" dirty="0" err="1" smtClean="0">
                <a:solidFill>
                  <a:schemeClr val="tx1"/>
                </a:solidFill>
                <a:effectLst/>
                <a:latin typeface="+mn-lt"/>
                <a:ea typeface="+mn-ea"/>
                <a:cs typeface="+mn-cs"/>
              </a:rPr>
              <a:t>odakli</a:t>
            </a:r>
            <a:r>
              <a:rPr lang="tr-TR" sz="1200" b="1" kern="1200" dirty="0" smtClean="0">
                <a:solidFill>
                  <a:schemeClr val="tx1"/>
                </a:solidFill>
                <a:effectLst/>
                <a:latin typeface="+mn-lt"/>
                <a:ea typeface="+mn-ea"/>
                <a:cs typeface="+mn-cs"/>
              </a:rPr>
              <a:t> bireyler daha ziyade negatif/olumsuz</a:t>
            </a:r>
            <a:r>
              <a:rPr lang="tr-TR" sz="1200" b="1" kern="1200" baseline="0" dirty="0" smtClean="0">
                <a:solidFill>
                  <a:schemeClr val="tx1"/>
                </a:solidFill>
                <a:effectLst/>
                <a:latin typeface="+mn-lt"/>
                <a:ea typeface="+mn-ea"/>
                <a:cs typeface="+mn-cs"/>
              </a:rPr>
              <a:t> </a:t>
            </a:r>
            <a:r>
              <a:rPr lang="tr-TR" sz="1200" b="1" kern="1200" baseline="0" dirty="0" err="1" smtClean="0">
                <a:solidFill>
                  <a:schemeClr val="tx1"/>
                </a:solidFill>
                <a:effectLst/>
                <a:latin typeface="+mn-lt"/>
                <a:ea typeface="+mn-ea"/>
                <a:cs typeface="+mn-cs"/>
              </a:rPr>
              <a:t>uyarimlara</a:t>
            </a:r>
            <a:r>
              <a:rPr lang="tr-TR" sz="1200" b="1" kern="1200" baseline="0" dirty="0" smtClean="0">
                <a:solidFill>
                  <a:schemeClr val="tx1"/>
                </a:solidFill>
                <a:effectLst/>
                <a:latin typeface="+mn-lt"/>
                <a:ea typeface="+mn-ea"/>
                <a:cs typeface="+mn-cs"/>
              </a:rPr>
              <a:t> karşı daha </a:t>
            </a:r>
            <a:r>
              <a:rPr lang="tr-TR" sz="1200" b="1" kern="1200" baseline="0" dirty="0" err="1" smtClean="0">
                <a:solidFill>
                  <a:schemeClr val="tx1"/>
                </a:solidFill>
                <a:effectLst/>
                <a:latin typeface="+mn-lt"/>
                <a:ea typeface="+mn-ea"/>
                <a:cs typeface="+mn-cs"/>
              </a:rPr>
              <a:t>hassaslardir</a:t>
            </a:r>
            <a:r>
              <a:rPr lang="tr-TR" sz="1200" b="1" kern="1200" baseline="0" dirty="0" smtClean="0">
                <a:solidFill>
                  <a:schemeClr val="tx1"/>
                </a:solidFill>
                <a:effectLst/>
                <a:latin typeface="+mn-lt"/>
                <a:ea typeface="+mn-ea"/>
                <a:cs typeface="+mn-cs"/>
              </a:rPr>
              <a:t>. Olumsuz sonuçlardan </a:t>
            </a:r>
            <a:r>
              <a:rPr lang="tr-TR" sz="1200" b="1" kern="1200" baseline="0" dirty="0" err="1" smtClean="0">
                <a:solidFill>
                  <a:schemeClr val="tx1"/>
                </a:solidFill>
                <a:effectLst/>
                <a:latin typeface="+mn-lt"/>
                <a:ea typeface="+mn-ea"/>
                <a:cs typeface="+mn-cs"/>
              </a:rPr>
              <a:t>kacinmak</a:t>
            </a:r>
            <a:r>
              <a:rPr lang="tr-TR" sz="1200" b="1" kern="1200" baseline="0" dirty="0" smtClean="0">
                <a:solidFill>
                  <a:schemeClr val="tx1"/>
                </a:solidFill>
                <a:effectLst/>
                <a:latin typeface="+mn-lt"/>
                <a:ea typeface="+mn-ea"/>
                <a:cs typeface="+mn-cs"/>
              </a:rPr>
              <a:t> isterler. </a:t>
            </a:r>
            <a:r>
              <a:rPr lang="tr-TR" sz="1200" b="1" kern="1200" baseline="0" dirty="0" err="1" smtClean="0">
                <a:solidFill>
                  <a:schemeClr val="tx1"/>
                </a:solidFill>
                <a:effectLst/>
                <a:latin typeface="+mn-lt"/>
                <a:ea typeface="+mn-ea"/>
                <a:cs typeface="+mn-cs"/>
              </a:rPr>
              <a:t>Yonelimci</a:t>
            </a:r>
            <a:r>
              <a:rPr lang="tr-TR" sz="1200" b="1" kern="1200" baseline="0" dirty="0" smtClean="0">
                <a:solidFill>
                  <a:schemeClr val="tx1"/>
                </a:solidFill>
                <a:effectLst/>
                <a:latin typeface="+mn-lt"/>
                <a:ea typeface="+mn-ea"/>
                <a:cs typeface="+mn-cs"/>
              </a:rPr>
              <a:t> </a:t>
            </a:r>
            <a:r>
              <a:rPr lang="tr-TR" sz="1200" b="1" kern="1200" baseline="0" dirty="0" err="1" smtClean="0">
                <a:solidFill>
                  <a:schemeClr val="tx1"/>
                </a:solidFill>
                <a:effectLst/>
                <a:latin typeface="+mn-lt"/>
                <a:ea typeface="+mn-ea"/>
                <a:cs typeface="+mn-cs"/>
              </a:rPr>
              <a:t>odakli</a:t>
            </a:r>
            <a:r>
              <a:rPr lang="tr-TR" sz="1200" b="1" kern="1200" baseline="0" dirty="0" smtClean="0">
                <a:solidFill>
                  <a:schemeClr val="tx1"/>
                </a:solidFill>
                <a:effectLst/>
                <a:latin typeface="+mn-lt"/>
                <a:ea typeface="+mn-ea"/>
                <a:cs typeface="+mn-cs"/>
              </a:rPr>
              <a:t> kisiler ise pozitif/olumlu </a:t>
            </a:r>
            <a:r>
              <a:rPr lang="tr-TR" sz="1200" b="1" kern="1200" baseline="0" dirty="0" err="1" smtClean="0">
                <a:solidFill>
                  <a:schemeClr val="tx1"/>
                </a:solidFill>
                <a:effectLst/>
                <a:latin typeface="+mn-lt"/>
                <a:ea typeface="+mn-ea"/>
                <a:cs typeface="+mn-cs"/>
              </a:rPr>
              <a:t>sonuclara</a:t>
            </a:r>
            <a:r>
              <a:rPr lang="tr-TR" sz="1200" b="1" kern="1200" baseline="0" dirty="0" smtClean="0">
                <a:solidFill>
                  <a:schemeClr val="tx1"/>
                </a:solidFill>
                <a:effectLst/>
                <a:latin typeface="+mn-lt"/>
                <a:ea typeface="+mn-ea"/>
                <a:cs typeface="+mn-cs"/>
              </a:rPr>
              <a:t> karşı daha </a:t>
            </a:r>
            <a:r>
              <a:rPr lang="tr-TR" sz="1200" b="1" kern="1200" baseline="0" dirty="0" err="1" smtClean="0">
                <a:solidFill>
                  <a:schemeClr val="tx1"/>
                </a:solidFill>
                <a:effectLst/>
                <a:latin typeface="+mn-lt"/>
                <a:ea typeface="+mn-ea"/>
                <a:cs typeface="+mn-cs"/>
              </a:rPr>
              <a:t>hassasdirlar</a:t>
            </a:r>
            <a:r>
              <a:rPr lang="tr-TR" sz="1200" b="1" kern="1200" baseline="0" dirty="0" smtClean="0">
                <a:solidFill>
                  <a:schemeClr val="tx1"/>
                </a:solidFill>
                <a:effectLst/>
                <a:latin typeface="+mn-lt"/>
                <a:ea typeface="+mn-ea"/>
                <a:cs typeface="+mn-cs"/>
              </a:rPr>
              <a:t> ve pozitif </a:t>
            </a:r>
            <a:r>
              <a:rPr lang="tr-TR" sz="1200" b="1" kern="1200" baseline="0" dirty="0" err="1" smtClean="0">
                <a:solidFill>
                  <a:schemeClr val="tx1"/>
                </a:solidFill>
                <a:effectLst/>
                <a:latin typeface="+mn-lt"/>
                <a:ea typeface="+mn-ea"/>
                <a:cs typeface="+mn-cs"/>
              </a:rPr>
              <a:t>cikarimlar</a:t>
            </a:r>
            <a:r>
              <a:rPr lang="tr-TR" sz="1200" b="1" kern="1200" baseline="0" dirty="0" smtClean="0">
                <a:solidFill>
                  <a:schemeClr val="tx1"/>
                </a:solidFill>
                <a:effectLst/>
                <a:latin typeface="+mn-lt"/>
                <a:ea typeface="+mn-ea"/>
                <a:cs typeface="+mn-cs"/>
              </a:rPr>
              <a:t> </a:t>
            </a:r>
            <a:r>
              <a:rPr lang="tr-TR" sz="1200" b="1" kern="1200" baseline="0" dirty="0" err="1" smtClean="0">
                <a:solidFill>
                  <a:schemeClr val="tx1"/>
                </a:solidFill>
                <a:effectLst/>
                <a:latin typeface="+mn-lt"/>
                <a:ea typeface="+mn-ea"/>
                <a:cs typeface="+mn-cs"/>
              </a:rPr>
              <a:t>onlari</a:t>
            </a:r>
            <a:r>
              <a:rPr lang="tr-TR" sz="1200" b="1" kern="1200" baseline="0" dirty="0" smtClean="0">
                <a:solidFill>
                  <a:schemeClr val="tx1"/>
                </a:solidFill>
                <a:effectLst/>
                <a:latin typeface="+mn-lt"/>
                <a:ea typeface="+mn-ea"/>
                <a:cs typeface="+mn-cs"/>
              </a:rPr>
              <a:t> motive eder. </a:t>
            </a:r>
            <a:r>
              <a:rPr lang="tr-TR" sz="1200" b="1" kern="1200" baseline="0" dirty="0" err="1" smtClean="0">
                <a:solidFill>
                  <a:schemeClr val="tx1"/>
                </a:solidFill>
                <a:effectLst/>
                <a:latin typeface="+mn-lt"/>
                <a:ea typeface="+mn-ea"/>
                <a:cs typeface="+mn-cs"/>
              </a:rPr>
              <a:t>Dogu</a:t>
            </a:r>
            <a:r>
              <a:rPr lang="tr-TR" sz="1200" b="1" kern="1200" baseline="0" dirty="0" smtClean="0">
                <a:solidFill>
                  <a:schemeClr val="tx1"/>
                </a:solidFill>
                <a:effectLst/>
                <a:latin typeface="+mn-lt"/>
                <a:ea typeface="+mn-ea"/>
                <a:cs typeface="+mn-cs"/>
              </a:rPr>
              <a:t> (bati) </a:t>
            </a:r>
            <a:r>
              <a:rPr lang="tr-TR" sz="1200" b="1" kern="1200" baseline="0" dirty="0" err="1" smtClean="0">
                <a:solidFill>
                  <a:schemeClr val="tx1"/>
                </a:solidFill>
                <a:effectLst/>
                <a:latin typeface="+mn-lt"/>
                <a:ea typeface="+mn-ea"/>
                <a:cs typeface="+mn-cs"/>
              </a:rPr>
              <a:t>kulturlerinde</a:t>
            </a:r>
            <a:r>
              <a:rPr lang="tr-TR" sz="1200" b="1" kern="1200" baseline="0" dirty="0" smtClean="0">
                <a:solidFill>
                  <a:schemeClr val="tx1"/>
                </a:solidFill>
                <a:effectLst/>
                <a:latin typeface="+mn-lt"/>
                <a:ea typeface="+mn-ea"/>
                <a:cs typeface="+mn-cs"/>
              </a:rPr>
              <a:t> kaçınmacı (</a:t>
            </a:r>
            <a:r>
              <a:rPr lang="tr-TR" sz="1200" b="1" kern="1200" baseline="0" dirty="0" err="1" smtClean="0">
                <a:solidFill>
                  <a:schemeClr val="tx1"/>
                </a:solidFill>
                <a:effectLst/>
                <a:latin typeface="+mn-lt"/>
                <a:ea typeface="+mn-ea"/>
                <a:cs typeface="+mn-cs"/>
              </a:rPr>
              <a:t>yonelimci</a:t>
            </a:r>
            <a:r>
              <a:rPr lang="tr-TR" sz="1200" b="1" kern="1200" baseline="0" dirty="0" smtClean="0">
                <a:solidFill>
                  <a:schemeClr val="tx1"/>
                </a:solidFill>
                <a:effectLst/>
                <a:latin typeface="+mn-lt"/>
                <a:ea typeface="+mn-ea"/>
                <a:cs typeface="+mn-cs"/>
              </a:rPr>
              <a:t>) odak </a:t>
            </a:r>
            <a:r>
              <a:rPr lang="tr-TR" sz="1200" b="1" kern="1200" baseline="0" dirty="0" err="1" smtClean="0">
                <a:solidFill>
                  <a:schemeClr val="tx1"/>
                </a:solidFill>
                <a:effectLst/>
                <a:latin typeface="+mn-lt"/>
                <a:ea typeface="+mn-ea"/>
                <a:cs typeface="+mn-cs"/>
              </a:rPr>
              <a:t>agir</a:t>
            </a:r>
            <a:r>
              <a:rPr lang="tr-TR" sz="1200" b="1" kern="1200" baseline="0" dirty="0" smtClean="0">
                <a:solidFill>
                  <a:schemeClr val="tx1"/>
                </a:solidFill>
                <a:effectLst/>
                <a:latin typeface="+mn-lt"/>
                <a:ea typeface="+mn-ea"/>
                <a:cs typeface="+mn-cs"/>
              </a:rPr>
              <a:t> </a:t>
            </a:r>
            <a:r>
              <a:rPr lang="tr-TR" sz="1200" b="1" kern="1200" baseline="0" dirty="0" err="1" smtClean="0">
                <a:solidFill>
                  <a:schemeClr val="tx1"/>
                </a:solidFill>
                <a:effectLst/>
                <a:latin typeface="+mn-lt"/>
                <a:ea typeface="+mn-ea"/>
                <a:cs typeface="+mn-cs"/>
              </a:rPr>
              <a:t>basmaktadir</a:t>
            </a:r>
            <a:r>
              <a:rPr lang="tr-TR"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36</a:t>
            </a:fld>
            <a:endParaRPr lang="en-US"/>
          </a:p>
        </p:txBody>
      </p:sp>
    </p:spTree>
    <p:extLst>
      <p:ext uri="{BB962C8B-B14F-4D97-AF65-F5344CB8AC3E}">
        <p14:creationId xmlns:p14="http://schemas.microsoft.com/office/powerpoint/2010/main" val="1030812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Türkçe forum sitelerindeki tüketiciler yemek yapmayı hem öğrenilen hem de içten gelen bir yetenek olarak yorumlarken İngilizce sitelerdeki tüketiciler yemek yapmayı daha ziyade öğrenilen bir yetenek olarak değerlendirmektedirler (bakınız Tablo 3).</a:t>
            </a:r>
            <a:endParaRPr lang="en-US"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37</a:t>
            </a:fld>
            <a:endParaRPr lang="en-US"/>
          </a:p>
        </p:txBody>
      </p:sp>
    </p:spTree>
    <p:extLst>
      <p:ext uri="{BB962C8B-B14F-4D97-AF65-F5344CB8AC3E}">
        <p14:creationId xmlns:p14="http://schemas.microsoft.com/office/powerpoint/2010/main" val="1030812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tr-TR" sz="1200" kern="1200" dirty="0" smtClean="0">
                <a:solidFill>
                  <a:schemeClr val="tx1"/>
                </a:solidFill>
                <a:effectLst/>
                <a:latin typeface="+mn-lt"/>
                <a:ea typeface="+mn-ea"/>
                <a:cs typeface="+mn-cs"/>
              </a:rPr>
              <a:t>Türkçe sitelerde yiyecek hazırlamak ev işlerinin ve evliliğin bir parçası olarak algılanmaktadır. Yiyecek hazırlamak sık sık ev temizliği ile ilişkilendirilmektedir.</a:t>
            </a:r>
          </a:p>
          <a:p>
            <a:pPr marL="0" marR="0" indent="0" algn="l" defTabSz="914400" rtl="0" eaLnBrk="1" fontAlgn="base"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Türkçe sitelerde birçok tüketici yemek yapmaya evlendikten sonra başladıklarını belirtmektedirler. </a:t>
            </a:r>
          </a:p>
          <a:p>
            <a:pPr marL="0" marR="0" indent="0" algn="l" defTabSz="914400" rtl="0" eaLnBrk="1" fontAlgn="base"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Yiyecek hazırlamak İngilizce sitelerde daha ziyade kendi başına ayrı bir eylem olarak sınıflandırılmış, ev temizliği ve evlilik ile ilişkilendirildiği bir yoruma çok az rastlanmıştır. Yemek pişirmenin ev temizliği ve evlilik ile ilişkilendirilmesi, bu eylemin özellikle Türkiye`de görev ve sorumluluk olarak algılanmasına neden oluyor olabilir.</a:t>
            </a: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Kültürlerarası başka önemli bir çıkarım ise sosyal ve kültürel sistemin bireylere yüklediği rollerin motivasyonları nasıl şekillendirdiğidir. Bunu özellikle cinsiyetlere yüklenen roller bazında gözlemlemekteyiz. İngilizce sitelerde yemek yapan kişilerin hem erkek hem de kadınlardan, Türkçe sitelerde ise daha ziyade kadınlardan oluştuğu görülmektedir. Yemek yapma rolü kültürümüzde bu cinsiyete ait bir görev olarak atanmakta ve bu da kadınlar tarafından benliklerini tamamlayan önemli bir unsur olarak (isteyerek veya mecburiyetten) kabullenilmektedir. İngilizce sitelerdeki yorumlar, erkeklerin ve erkek çocukların yiyecek hazırlamak konusunda kadınlardan ve kız çocuklarından daha farklı rollere sahip olmadığına işaret etmektedir. Türkiye’de ise erkek çocukların sosyal kimliklerinin oluşmasında yemek yapmanın rolü olmadığı öngörülmektedir.</a:t>
            </a:r>
            <a:endParaRPr lang="en-US"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C76C0E-3DA0-4641-89EC-B8F747489E9F}" type="slidenum">
              <a:rPr lang="en-US" smtClean="0"/>
              <a:t>38</a:t>
            </a:fld>
            <a:endParaRPr lang="en-US"/>
          </a:p>
        </p:txBody>
      </p:sp>
    </p:spTree>
    <p:extLst>
      <p:ext uri="{BB962C8B-B14F-4D97-AF65-F5344CB8AC3E}">
        <p14:creationId xmlns:p14="http://schemas.microsoft.com/office/powerpoint/2010/main" val="1030812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Çalışma bulguları yemek hazırlamak gibi her gün tekrarlanabilen ve sıradan olarak algılanabilecek bir tüketici davranışının dahi kompleks bir motivasyonel çerçeveye sahip olabileceğini göstermektedir. Bazı tüketiciler için yemek hazırlamak sadece fonksiyonel bir eylem iken diğerleri için sevgilerini belirtme, saygınlık kazanma, bilişsel veya duyumsal bir doyuma ulaşma, dinlenme ve rahatlama, hayatlarına özerklik ve kontrol duygusu katma, finansal güvenlik sağlama, fiziksel sağlık kazanma ve hatta kendini ve yaratıcılığını ifade etme aracı olarak ortaya çıkabilmektedir. Bulgular, üretim davranışının tüketicilerin benlikleri ve bu benliklerin hangi değerlere ihtiyaç duyduğuna göre şekillendiğine işaret etmektedir. Yemek hazırlamaya verilen anlam, tüketici motivasyonunun ve dolayısıyla benliklerin bir aynası olarak ortaya çıkmaktadır. </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Araştırma kapsamında ortaya çıkan motivasyonel faktörlerin bir kısmı (fizyolojik ihtiyaç, dinlenme ve rahatlama, güvenlik, ait olma ve sevgi, saygınlık, kendini ifade etme ve yaratıcılık) Maslow (1943)`un ihtiyaçlar hiyerarşisi teorisinde öne çıkan faktörlerle örtüşmektedir. Bulgular, </a:t>
            </a:r>
            <a:r>
              <a:rPr lang="tr-TR" sz="1200" kern="1200" dirty="0" err="1" smtClean="0">
                <a:solidFill>
                  <a:schemeClr val="tx1"/>
                </a:solidFill>
                <a:effectLst/>
                <a:latin typeface="+mn-lt"/>
                <a:ea typeface="+mn-ea"/>
                <a:cs typeface="+mn-cs"/>
              </a:rPr>
              <a:t>McClelland`in</a:t>
            </a:r>
            <a:r>
              <a:rPr lang="tr-TR" sz="1200" kern="1200" dirty="0" smtClean="0">
                <a:solidFill>
                  <a:schemeClr val="tx1"/>
                </a:solidFill>
                <a:effectLst/>
                <a:latin typeface="+mn-lt"/>
                <a:ea typeface="+mn-ea"/>
                <a:cs typeface="+mn-cs"/>
              </a:rPr>
              <a:t> Motivasyon Teorisi (1967) ile de uyuşmaktadır. </a:t>
            </a:r>
            <a:r>
              <a:rPr lang="tr-TR" sz="1200" b="1" kern="1200" dirty="0" smtClean="0">
                <a:solidFill>
                  <a:schemeClr val="tx1"/>
                </a:solidFill>
                <a:effectLst/>
                <a:latin typeface="+mn-lt"/>
                <a:ea typeface="+mn-ea"/>
                <a:cs typeface="+mn-cs"/>
              </a:rPr>
              <a:t>McClelland `in teorisinde yer alan üç (ait olma, güç ve başarı) </a:t>
            </a:r>
            <a:r>
              <a:rPr lang="tr-TR" sz="1200" kern="1200" dirty="0" smtClean="0">
                <a:solidFill>
                  <a:schemeClr val="tx1"/>
                </a:solidFill>
                <a:effectLst/>
                <a:latin typeface="+mn-lt"/>
                <a:ea typeface="+mn-ea"/>
                <a:cs typeface="+mn-cs"/>
              </a:rPr>
              <a:t>ihtiyaçtan özellikle ait olma ve sevgi gereksinimi yemek yapma aktivitesinde de çok güçlü bir şekilde ortaya çıkmaktadır. </a:t>
            </a:r>
            <a:r>
              <a:rPr lang="tr-TR" sz="1200" b="1" kern="1200" dirty="0" smtClean="0">
                <a:solidFill>
                  <a:schemeClr val="tx1"/>
                </a:solidFill>
                <a:effectLst/>
                <a:latin typeface="+mn-lt"/>
                <a:ea typeface="+mn-ea"/>
                <a:cs typeface="+mn-cs"/>
              </a:rPr>
              <a:t>Güç ve başarı ihtiyaçları ise bu araştırmada ortaya çıkan özellikle özerklik ve kontrol ihtiyacı ve saygınlık gereksinimi ile paralellik göstermektedir.</a:t>
            </a:r>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Fakat bu etmenlerin dışında yemek yapmanın duyumsal doyum ve bilişsel uyarı gibi ihtiyaçlara da hizmet ettiği görülmektedir. Dolayısıyla </a:t>
            </a:r>
            <a:r>
              <a:rPr lang="tr-TR" sz="1200" b="1" kern="1200" dirty="0" smtClean="0">
                <a:solidFill>
                  <a:schemeClr val="tx1"/>
                </a:solidFill>
                <a:effectLst/>
                <a:latin typeface="+mn-lt"/>
                <a:ea typeface="+mn-ea"/>
                <a:cs typeface="+mn-cs"/>
              </a:rPr>
              <a:t>araştırma bulguları motivasyonel kaynakların zenginliği açısından geçmiş literatürle paralellikler gösterirken, deneyimsel (</a:t>
            </a:r>
            <a:r>
              <a:rPr lang="tr-TR" sz="1200" b="1" kern="1200" dirty="0" err="1" smtClean="0">
                <a:solidFill>
                  <a:schemeClr val="tx1"/>
                </a:solidFill>
                <a:effectLst/>
                <a:latin typeface="+mn-lt"/>
                <a:ea typeface="+mn-ea"/>
                <a:cs typeface="+mn-cs"/>
              </a:rPr>
              <a:t>experiential</a:t>
            </a:r>
            <a:r>
              <a:rPr lang="tr-TR" sz="1200" b="1" kern="1200" dirty="0" smtClean="0">
                <a:solidFill>
                  <a:schemeClr val="tx1"/>
                </a:solidFill>
                <a:effectLst/>
                <a:latin typeface="+mn-lt"/>
                <a:ea typeface="+mn-ea"/>
                <a:cs typeface="+mn-cs"/>
              </a:rPr>
              <a:t>) etmenler olarak sınıflandırabileceğimiz duyumsal ve bilişsel uyarıyı da öne çıkarmaktadır</a:t>
            </a:r>
            <a:r>
              <a:rPr lang="tr-TR" sz="1200" kern="1200" dirty="0" smtClean="0">
                <a:solidFill>
                  <a:schemeClr val="tx1"/>
                </a:solidFill>
                <a:effectLst/>
                <a:latin typeface="+mn-lt"/>
                <a:ea typeface="+mn-ea"/>
                <a:cs typeface="+mn-cs"/>
              </a:rPr>
              <a:t>. Özellikle deneyimsel aktivitelerin önem kazandığı çağımızda, güncellenmiş motivasyon teorilerinin deneyimsel motivasyonel etmenleri de kapsaması gerektiği görülmektedir. </a:t>
            </a:r>
          </a:p>
          <a:p>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Çalışma bulguları sadece teorik ve metodolojik açıdan değil pratik alanda da sağlık ve pazarlama uygulamalarına katkıda bulunmaktadır. Bulgular yemek hazırlama olgusunun etrafında oluşan tüketici kültürünü inceleyerek toplumsal alanda tutum ve davranışları nasıl değiştirilebileceğimize yol gösterebilecek niteliktedir. Ev dışı tüketimin arttığı bu dönemde, toplumsal programlar ve uygulamalar ile evde yemek yapılmasını yaygınlaştırmaya çalışan sağlık uzmanlarına ve toplumsal politikaları belirleyen mercilere destek olabilir.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Sonuçlar gıda sektöründe kullanılabilecek pazarlama stratejilerine de işaret etmektedir. Özellikle gıda hazırlamak için kullanılan malzemelerin (örn., kek karışımı, un) ve mutfak aletlerinin, pazarlama stratejileri oluşturulurken motivasyonel etmenler açısından tüketicileri kümelere ayırma, markayı konumlandırma ve iletişim aktivitelerinde faydalanılabilir. Tüketicilerin kaçınmacı ve yönelimci yaklaşımları bazındaki bulgulara yönelik mesaj içerikleri oluşturulabilir.</a:t>
            </a:r>
            <a:endParaRPr lang="en-US" sz="1200" kern="1200" dirty="0" smtClean="0">
              <a:solidFill>
                <a:schemeClr val="tx1"/>
              </a:solidFill>
              <a:effectLst/>
              <a:latin typeface="+mn-lt"/>
              <a:ea typeface="+mn-ea"/>
              <a:cs typeface="+mn-cs"/>
            </a:endParaRPr>
          </a:p>
          <a:p>
            <a:pPr fontAlgn="base"/>
            <a:r>
              <a:rPr lang="tr-TR" sz="1200" kern="1200" dirty="0" smtClean="0">
                <a:solidFill>
                  <a:schemeClr val="tx1"/>
                </a:solidFill>
                <a:effectLst/>
                <a:latin typeface="+mn-lt"/>
                <a:ea typeface="+mn-ea"/>
                <a:cs typeface="+mn-cs"/>
              </a:rPr>
              <a:t>Türkiye’de gıda sektörüne baktığımızda, reklamların çoğunlukla anne rolünü vurgulaması, evde yemek pişirme görevini kadınla bağdaştırması, başkalarını memnun etme temalarını kapsaması dikkat çekicidir. Tüm bu mesajlar daha ziyade tüketicinin kendisi dışındaki kişilerin ihtiyaçlarını karşılamasına odaklanmaktadır. Fakat bulgular bazı tüketicilerin “diğerleri” odaklı yiyecek hazırlamayı mecburiyet ve zaman kaybı olarak görebildiklerini göstermektedir. Dolayısıyla sadece diğerleri odaklı mesajlar değil, daha ben-merkezci ve kişisel gereksinimlere yönelik ihtiyaçlara (örn., yemek yapmanın sağladığı duyumsal ve bilişsel doyum, dinlenme ve rahatlama, özerklik ve kontrol ihtiyacı, kendini ifade etme) dayalı mesajlar da (örn., “ben buna değerim” kampanyası) etkili olabilir.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0E518-A051-2B42-A096-7C94631CA8B1}" type="slidenum">
              <a:rPr lang="en-US" smtClean="0"/>
              <a:t>39</a:t>
            </a:fld>
            <a:endParaRPr lang="en-US"/>
          </a:p>
        </p:txBody>
      </p:sp>
    </p:spTree>
    <p:extLst>
      <p:ext uri="{BB962C8B-B14F-4D97-AF65-F5344CB8AC3E}">
        <p14:creationId xmlns:p14="http://schemas.microsoft.com/office/powerpoint/2010/main" val="94981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PEKI</a:t>
            </a:r>
            <a:r>
              <a:rPr lang="en-US" sz="1200" kern="1200" baseline="0" dirty="0" smtClean="0">
                <a:solidFill>
                  <a:schemeClr val="tx1"/>
                </a:solidFill>
                <a:effectLst/>
                <a:latin typeface="+mn-lt"/>
                <a:ea typeface="+mn-ea"/>
                <a:cs typeface="+mn-cs"/>
              </a:rPr>
              <a:t> BU OBEZITE </a:t>
            </a:r>
            <a:r>
              <a:rPr lang="en-US" sz="1200" kern="1200" baseline="0" dirty="0" err="1" smtClean="0">
                <a:solidFill>
                  <a:schemeClr val="tx1"/>
                </a:solidFill>
                <a:effectLst/>
                <a:latin typeface="+mn-lt"/>
                <a:ea typeface="+mn-ea"/>
                <a:cs typeface="+mn-cs"/>
              </a:rPr>
              <a:t>PROBLEMI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NEYDEN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KAYNAKLANIYOR</a:t>
            </a:r>
            <a:r>
              <a:rPr lang="en-US" sz="1200" kern="1200" baseline="0" dirty="0" smtClean="0">
                <a:solidFill>
                  <a:schemeClr val="tx1"/>
                </a:solidFill>
                <a:effectLst/>
                <a:latin typeface="+mn-lt"/>
                <a:ea typeface="+mn-ea"/>
                <a:cs typeface="+mn-cs"/>
              </a:rPr>
              <a: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Literatür</a:t>
            </a:r>
            <a:r>
              <a:rPr lang="tr-TR" sz="1200" b="1" kern="1200" baseline="0" dirty="0" smtClean="0">
                <a:solidFill>
                  <a:schemeClr val="tx1"/>
                </a:solidFill>
                <a:latin typeface="+mn-lt"/>
                <a:ea typeface="+mn-ea"/>
                <a:cs typeface="+mn-cs"/>
              </a:rPr>
              <a:t> harcanan günlük kalori </a:t>
            </a:r>
            <a:r>
              <a:rPr lang="tr-TR" sz="1200" b="1" kern="1200" baseline="0" dirty="0" err="1" smtClean="0">
                <a:solidFill>
                  <a:schemeClr val="tx1"/>
                </a:solidFill>
                <a:latin typeface="+mn-lt"/>
                <a:ea typeface="+mn-ea"/>
                <a:cs typeface="+mn-cs"/>
              </a:rPr>
              <a:t>miktarinin</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degismezken</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alinan</a:t>
            </a:r>
            <a:r>
              <a:rPr lang="tr-TR" sz="1200" b="1" kern="1200" baseline="0" dirty="0" smtClean="0">
                <a:solidFill>
                  <a:schemeClr val="tx1"/>
                </a:solidFill>
                <a:latin typeface="+mn-lt"/>
                <a:ea typeface="+mn-ea"/>
                <a:cs typeface="+mn-cs"/>
              </a:rPr>
              <a:t> kalori </a:t>
            </a:r>
            <a:r>
              <a:rPr lang="tr-TR" sz="1200" b="1" kern="1200" baseline="0" dirty="0" err="1" smtClean="0">
                <a:solidFill>
                  <a:schemeClr val="tx1"/>
                </a:solidFill>
                <a:latin typeface="+mn-lt"/>
                <a:ea typeface="+mn-ea"/>
                <a:cs typeface="+mn-cs"/>
              </a:rPr>
              <a:t>miktarinin</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arttigina</a:t>
            </a:r>
            <a:r>
              <a:rPr lang="tr-TR" sz="1200" b="1" kern="1200" baseline="0" dirty="0" smtClean="0">
                <a:solidFill>
                  <a:schemeClr val="tx1"/>
                </a:solidFill>
                <a:latin typeface="+mn-lt"/>
                <a:ea typeface="+mn-ea"/>
                <a:cs typeface="+mn-cs"/>
              </a:rPr>
              <a:t> dikkat </a:t>
            </a:r>
            <a:r>
              <a:rPr lang="tr-TR" sz="1200" b="1" kern="1200" baseline="0" dirty="0" err="1" smtClean="0">
                <a:solidFill>
                  <a:schemeClr val="tx1"/>
                </a:solidFill>
                <a:latin typeface="+mn-lt"/>
                <a:ea typeface="+mn-ea"/>
                <a:cs typeface="+mn-cs"/>
              </a:rPr>
              <a:t>cekmekte</a:t>
            </a:r>
            <a:r>
              <a:rPr lang="tr-TR" sz="1200" b="1" kern="1200" baseline="0" dirty="0" smtClean="0">
                <a:solidFill>
                  <a:schemeClr val="tx1"/>
                </a:solidFill>
                <a:latin typeface="+mn-lt"/>
                <a:ea typeface="+mn-ea"/>
                <a:cs typeface="+mn-cs"/>
              </a:rPr>
              <a:t>. Dolayısıyla obezite daha ziyade </a:t>
            </a:r>
            <a:r>
              <a:rPr lang="tr-TR" sz="1200" b="1" kern="1200" baseline="0" dirty="0" err="1" smtClean="0">
                <a:solidFill>
                  <a:schemeClr val="tx1"/>
                </a:solidFill>
                <a:latin typeface="+mn-lt"/>
                <a:ea typeface="+mn-ea"/>
                <a:cs typeface="+mn-cs"/>
              </a:rPr>
              <a:t>alinan</a:t>
            </a:r>
            <a:r>
              <a:rPr lang="tr-TR" sz="1200" b="1" kern="1200" baseline="0" dirty="0" smtClean="0">
                <a:solidFill>
                  <a:schemeClr val="tx1"/>
                </a:solidFill>
                <a:latin typeface="+mn-lt"/>
                <a:ea typeface="+mn-ea"/>
                <a:cs typeface="+mn-cs"/>
              </a:rPr>
              <a:t> besinlerin miktar ve/veya </a:t>
            </a:r>
            <a:r>
              <a:rPr lang="tr-TR" sz="1200" b="1" kern="1200" baseline="0" dirty="0" err="1" smtClean="0">
                <a:solidFill>
                  <a:schemeClr val="tx1"/>
                </a:solidFill>
                <a:latin typeface="+mn-lt"/>
                <a:ea typeface="+mn-ea"/>
                <a:cs typeface="+mn-cs"/>
              </a:rPr>
              <a:t>iceriklerinin</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degismesinden</a:t>
            </a:r>
            <a:r>
              <a:rPr lang="tr-TR" sz="1200" b="1" kern="1200" baseline="0" dirty="0" smtClean="0">
                <a:solidFill>
                  <a:schemeClr val="tx1"/>
                </a:solidFill>
                <a:latin typeface="+mn-lt"/>
                <a:ea typeface="+mn-ea"/>
                <a:cs typeface="+mn-cs"/>
              </a:rPr>
              <a:t> kaynaklanmakta.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baseline="0" dirty="0" smtClean="0">
              <a:solidFill>
                <a:schemeClr val="tx1"/>
              </a:solidFill>
              <a:latin typeface="+mn-lt"/>
              <a:ea typeface="+mn-ea"/>
              <a:cs typeface="+mn-cs"/>
            </a:endParaRPr>
          </a:p>
          <a:p>
            <a:r>
              <a:rPr lang="tr-TR" sz="1200" b="1" kern="1200" baseline="0" dirty="0" smtClean="0">
                <a:solidFill>
                  <a:schemeClr val="tx1"/>
                </a:solidFill>
                <a:latin typeface="+mn-lt"/>
                <a:ea typeface="+mn-ea"/>
                <a:cs typeface="+mn-cs"/>
              </a:rPr>
              <a:t>Besin tüketimi ile ilgili en büyük </a:t>
            </a:r>
            <a:r>
              <a:rPr lang="tr-TR" sz="1200" b="1" kern="1200" baseline="0" dirty="0" err="1" smtClean="0">
                <a:solidFill>
                  <a:schemeClr val="tx1"/>
                </a:solidFill>
                <a:latin typeface="+mn-lt"/>
                <a:ea typeface="+mn-ea"/>
                <a:cs typeface="+mn-cs"/>
              </a:rPr>
              <a:t>degisiklik</a:t>
            </a:r>
            <a:r>
              <a:rPr lang="tr-TR" sz="1200" b="1" kern="1200" baseline="0" dirty="0" smtClean="0">
                <a:solidFill>
                  <a:schemeClr val="tx1"/>
                </a:solidFill>
                <a:latin typeface="+mn-lt"/>
                <a:ea typeface="+mn-ea"/>
                <a:cs typeface="+mn-cs"/>
              </a:rPr>
              <a:t> besinlerin </a:t>
            </a:r>
            <a:r>
              <a:rPr lang="tr-TR" sz="1200" b="1" kern="1200" baseline="0" dirty="0" err="1" smtClean="0">
                <a:solidFill>
                  <a:schemeClr val="tx1"/>
                </a:solidFill>
                <a:latin typeface="+mn-lt"/>
                <a:ea typeface="+mn-ea"/>
                <a:cs typeface="+mn-cs"/>
              </a:rPr>
              <a:t>artik</a:t>
            </a:r>
            <a:r>
              <a:rPr lang="tr-TR" sz="1200" b="1" kern="1200" baseline="0" dirty="0" smtClean="0">
                <a:solidFill>
                  <a:schemeClr val="tx1"/>
                </a:solidFill>
                <a:latin typeface="+mn-lt"/>
                <a:ea typeface="+mn-ea"/>
                <a:cs typeface="+mn-cs"/>
              </a:rPr>
              <a:t> ev-dışında hazırlanıp </a:t>
            </a:r>
            <a:r>
              <a:rPr lang="tr-TR" sz="1200" b="1" kern="1200" baseline="0" dirty="0" err="1" smtClean="0">
                <a:solidFill>
                  <a:schemeClr val="tx1"/>
                </a:solidFill>
                <a:latin typeface="+mn-lt"/>
                <a:ea typeface="+mn-ea"/>
                <a:cs typeface="+mn-cs"/>
              </a:rPr>
              <a:t>tuketiliyor</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olmasi</a:t>
            </a:r>
            <a:r>
              <a:rPr lang="tr-TR" sz="1200" b="1"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Yiyecek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tüketimi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alışkanlıklarının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değişmesinde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sosyal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hayat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hayat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tarzındaki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değişimler</a:t>
            </a:r>
            <a:r>
              <a:rPr lang="en-US" sz="1200" kern="1200" dirty="0" smtClean="0">
                <a:solidFill>
                  <a:schemeClr val="tx1"/>
                </a:solidFill>
                <a:effectLst/>
                <a:latin typeface="+mn-lt"/>
                <a:ea typeface="+mn-ea"/>
                <a:cs typeface="+mn-cs"/>
              </a:rPr>
              <a:t> (örn. </a:t>
            </a:r>
            <a:r>
              <a:rPr lang="en-US" sz="1200" kern="1200" dirty="0" err="1" smtClean="0">
                <a:solidFill>
                  <a:schemeClr val="tx1"/>
                </a:solidFill>
                <a:effectLst/>
                <a:latin typeface="+mn-lt"/>
                <a:ea typeface="+mn-ea"/>
                <a:cs typeface="+mn-cs"/>
              </a:rPr>
              <a:t>daha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yüksek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oranda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kadının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dışında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çalışması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yiyecek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hazırlamak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için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zaman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kalması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hazır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işlenmiş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yiyeceklerin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yaygın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ulaşılabilir</a:t>
            </a:r>
            <a:r>
              <a:rPr lang="en-US" sz="1200" kern="1200" dirty="0" smtClean="0">
                <a:solidFill>
                  <a:schemeClr val="tx1"/>
                </a:solidFill>
                <a:effectLst/>
                <a:latin typeface="+mn-lt"/>
                <a:ea typeface="+mn-ea"/>
                <a:cs typeface="+mn-cs"/>
              </a:rPr>
              <a:t> hale </a:t>
            </a:r>
            <a:r>
              <a:rPr lang="en-US" sz="1200" kern="1200" dirty="0" err="1" smtClean="0">
                <a:solidFill>
                  <a:schemeClr val="tx1"/>
                </a:solidFill>
                <a:effectLst/>
                <a:latin typeface="+mn-lt"/>
                <a:ea typeface="+mn-ea"/>
                <a:cs typeface="+mn-cs"/>
              </a:rPr>
              <a:t>gelmiş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olması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çok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büyük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üstlenmiştir</a:t>
            </a:r>
            <a:r>
              <a:rPr lang="en-US" sz="1200" kern="1200" dirty="0" smtClean="0">
                <a:solidFill>
                  <a:schemeClr val="tx1"/>
                </a:solidFill>
                <a:effectLst/>
                <a:latin typeface="+mn-lt"/>
                <a:ea typeface="+mn-ea"/>
                <a:cs typeface="+mn-cs"/>
              </a:rPr>
              <a:t>.</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baseline="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Etüder (</a:t>
            </a:r>
            <a:r>
              <a:rPr lang="en-US" sz="1200" kern="1200" dirty="0" err="1" smtClean="0">
                <a:solidFill>
                  <a:schemeClr val="tx1"/>
                </a:solidFill>
                <a:effectLst/>
                <a:latin typeface="+mn-lt"/>
                <a:ea typeface="+mn-ea"/>
                <a:cs typeface="+mn-cs"/>
              </a:rPr>
              <a:t>Ev-dışı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Tüketim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Tedarikçileri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Derneği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İpsos’un 2015 </a:t>
            </a:r>
            <a:r>
              <a:rPr lang="en-US" sz="1200" kern="1200" dirty="0" err="1" smtClean="0">
                <a:solidFill>
                  <a:schemeClr val="tx1"/>
                </a:solidFill>
                <a:effectLst/>
                <a:latin typeface="+mn-lt"/>
                <a:ea typeface="+mn-ea"/>
                <a:cs typeface="+mn-cs"/>
              </a:rPr>
              <a:t>araştırmasına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göre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Türkiye’deki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dışı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tüketimin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boyutu</a:t>
            </a:r>
            <a:r>
              <a:rPr lang="en-US" sz="1200" kern="1200" dirty="0" smtClean="0">
                <a:solidFill>
                  <a:schemeClr val="tx1"/>
                </a:solidFill>
                <a:effectLst/>
                <a:latin typeface="+mn-lt"/>
                <a:ea typeface="+mn-ea"/>
                <a:cs typeface="+mn-cs"/>
              </a:rPr>
              <a:t> 50 </a:t>
            </a:r>
            <a:r>
              <a:rPr lang="en-US" sz="1200" kern="1200" dirty="0" err="1" smtClean="0">
                <a:solidFill>
                  <a:schemeClr val="tx1"/>
                </a:solidFill>
                <a:effectLst/>
                <a:latin typeface="+mn-lt"/>
                <a:ea typeface="+mn-ea"/>
                <a:cs typeface="+mn-cs"/>
              </a:rPr>
              <a:t>milyar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TL’yi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aşmış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olup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bunun</a:t>
            </a:r>
            <a:r>
              <a:rPr lang="en-US" sz="1200" kern="1200" dirty="0" smtClean="0">
                <a:solidFill>
                  <a:schemeClr val="tx1"/>
                </a:solidFill>
                <a:effectLst/>
                <a:latin typeface="+mn-lt"/>
                <a:ea typeface="+mn-ea"/>
                <a:cs typeface="+mn-cs"/>
              </a:rPr>
              <a:t> % 64’ünü </a:t>
            </a:r>
            <a:r>
              <a:rPr lang="en-US" sz="1200" kern="1200" dirty="0" err="1" smtClean="0">
                <a:solidFill>
                  <a:schemeClr val="tx1"/>
                </a:solidFill>
                <a:effectLst/>
                <a:latin typeface="+mn-lt"/>
                <a:ea typeface="+mn-ea"/>
                <a:cs typeface="+mn-cs"/>
              </a:rPr>
              <a:t>yeme-içme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sektörü</a:t>
            </a:r>
            <a:r>
              <a:rPr lang="en-US" sz="1200" kern="1200" dirty="0" smtClean="0">
                <a:solidFill>
                  <a:schemeClr val="tx1"/>
                </a:solidFill>
                <a:effectLst/>
                <a:latin typeface="+mn-lt"/>
                <a:ea typeface="+mn-ea"/>
                <a:cs typeface="+mn-cs"/>
              </a:rPr>
              <a:t> (örn., </a:t>
            </a:r>
            <a:r>
              <a:rPr lang="en-US" sz="1200" kern="1200" dirty="0" err="1" smtClean="0">
                <a:solidFill>
                  <a:schemeClr val="tx1"/>
                </a:solidFill>
                <a:effectLst/>
                <a:latin typeface="+mn-lt"/>
                <a:ea typeface="+mn-ea"/>
                <a:cs typeface="+mn-cs"/>
              </a:rPr>
              <a:t>restoranlar</a:t>
            </a:r>
            <a:r>
              <a:rPr lang="en-US" sz="1200" kern="1200" dirty="0" smtClean="0">
                <a:solidFill>
                  <a:schemeClr val="tx1"/>
                </a:solidFill>
                <a:effectLst/>
                <a:latin typeface="+mn-lt"/>
                <a:ea typeface="+mn-ea"/>
                <a:cs typeface="+mn-cs"/>
              </a:rPr>
              <a:t>, fast food </a:t>
            </a:r>
            <a:r>
              <a:rPr lang="en-US" sz="1200" kern="1200" dirty="0" err="1" smtClean="0">
                <a:solidFill>
                  <a:schemeClr val="tx1"/>
                </a:solidFill>
                <a:effectLst/>
                <a:latin typeface="+mn-lt"/>
                <a:ea typeface="+mn-ea"/>
                <a:cs typeface="+mn-cs"/>
              </a:rPr>
              <a:t>dükkanları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kafeler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oluşturmaktadır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Ayrıca</a:t>
            </a:r>
            <a:r>
              <a:rPr lang="en-US" sz="1200" kern="1200" dirty="0" smtClean="0">
                <a:solidFill>
                  <a:schemeClr val="tx1"/>
                </a:solidFill>
                <a:effectLst/>
                <a:latin typeface="+mn-lt"/>
                <a:ea typeface="+mn-ea"/>
                <a:cs typeface="+mn-cs"/>
              </a:rPr>
              <a:t>, 2015 </a:t>
            </a:r>
            <a:r>
              <a:rPr lang="en-US" sz="1200" kern="1200" dirty="0" err="1" smtClean="0">
                <a:solidFill>
                  <a:schemeClr val="tx1"/>
                </a:solidFill>
                <a:effectLst/>
                <a:latin typeface="+mn-lt"/>
                <a:ea typeface="+mn-ea"/>
                <a:cs typeface="+mn-cs"/>
              </a:rPr>
              <a:t>yılının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ikinci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çeyreğindeki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veriler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önceki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seneye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göre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dışı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tüketimde</a:t>
            </a:r>
            <a:r>
              <a:rPr lang="en-US" sz="1200" kern="1200" dirty="0" smtClean="0">
                <a:solidFill>
                  <a:schemeClr val="tx1"/>
                </a:solidFill>
                <a:effectLst/>
                <a:latin typeface="+mn-lt"/>
                <a:ea typeface="+mn-ea"/>
                <a:cs typeface="+mn-cs"/>
              </a:rPr>
              <a:t> % 7’lik </a:t>
            </a:r>
            <a:r>
              <a:rPr lang="en-US" sz="1200" kern="1200" dirty="0" err="1" smtClean="0">
                <a:solidFill>
                  <a:schemeClr val="tx1"/>
                </a:solidFill>
                <a:effectLst/>
                <a:latin typeface="+mn-lt"/>
                <a:ea typeface="+mn-ea"/>
                <a:cs typeface="+mn-cs"/>
              </a:rPr>
              <a:t>bir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büyüme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olduğunu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göstermektedir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Dışı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Tüketim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Tedarikçileri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Derneği</a:t>
            </a:r>
            <a:r>
              <a:rPr lang="en-US" sz="1200" kern="1200" dirty="0" smtClean="0">
                <a:solidFill>
                  <a:schemeClr val="tx1"/>
                </a:solidFill>
                <a:effectLst/>
                <a:latin typeface="+mn-lt"/>
                <a:ea typeface="+mn-ea"/>
                <a:cs typeface="+mn-cs"/>
              </a:rPr>
              <a:t>, 2015).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baseline="0" dirty="0" smtClean="0">
                <a:solidFill>
                  <a:schemeClr val="tx1"/>
                </a:solidFill>
                <a:latin typeface="+mn-lt"/>
                <a:ea typeface="+mn-ea"/>
                <a:cs typeface="+mn-cs"/>
              </a:rPr>
              <a:t>Korelasyonel bir çalışma yemek </a:t>
            </a:r>
            <a:r>
              <a:rPr lang="tr-TR" sz="1200" b="1" kern="1200" baseline="0" dirty="0" err="1" smtClean="0">
                <a:solidFill>
                  <a:schemeClr val="tx1"/>
                </a:solidFill>
                <a:latin typeface="+mn-lt"/>
                <a:ea typeface="+mn-ea"/>
                <a:cs typeface="+mn-cs"/>
              </a:rPr>
              <a:t>hazirlamak</a:t>
            </a:r>
            <a:r>
              <a:rPr lang="tr-TR" sz="1200" b="1" kern="1200" baseline="0" dirty="0" smtClean="0">
                <a:solidFill>
                  <a:schemeClr val="tx1"/>
                </a:solidFill>
                <a:latin typeface="+mn-lt"/>
                <a:ea typeface="+mn-ea"/>
                <a:cs typeface="+mn-cs"/>
              </a:rPr>
              <a:t> için azalan her 30 </a:t>
            </a:r>
            <a:r>
              <a:rPr lang="tr-TR" sz="1200" b="1" kern="1200" baseline="0" dirty="0" err="1" smtClean="0">
                <a:solidFill>
                  <a:schemeClr val="tx1"/>
                </a:solidFill>
                <a:latin typeface="+mn-lt"/>
                <a:ea typeface="+mn-ea"/>
                <a:cs typeface="+mn-cs"/>
              </a:rPr>
              <a:t>dakikanin</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BMI</a:t>
            </a:r>
            <a:r>
              <a:rPr lang="tr-TR" sz="1200" b="1" kern="1200" baseline="0" dirty="0" smtClean="0">
                <a:solidFill>
                  <a:schemeClr val="tx1"/>
                </a:solidFill>
                <a:latin typeface="+mn-lt"/>
                <a:ea typeface="+mn-ea"/>
                <a:cs typeface="+mn-cs"/>
              </a:rPr>
              <a:t> da .5 </a:t>
            </a:r>
            <a:r>
              <a:rPr lang="tr-TR" sz="1200" b="1" kern="1200" baseline="0" dirty="0" err="1" smtClean="0">
                <a:solidFill>
                  <a:schemeClr val="tx1"/>
                </a:solidFill>
                <a:latin typeface="+mn-lt"/>
                <a:ea typeface="+mn-ea"/>
                <a:cs typeface="+mn-cs"/>
              </a:rPr>
              <a:t>puanlik</a:t>
            </a:r>
            <a:r>
              <a:rPr lang="tr-TR" sz="1200" b="1" kern="1200" baseline="0" dirty="0" smtClean="0">
                <a:solidFill>
                  <a:schemeClr val="tx1"/>
                </a:solidFill>
                <a:latin typeface="+mn-lt"/>
                <a:ea typeface="+mn-ea"/>
                <a:cs typeface="+mn-cs"/>
              </a:rPr>
              <a:t> bir </a:t>
            </a:r>
            <a:r>
              <a:rPr lang="tr-TR" sz="1200" b="1" kern="1200" baseline="0" dirty="0" err="1" smtClean="0">
                <a:solidFill>
                  <a:schemeClr val="tx1"/>
                </a:solidFill>
                <a:latin typeface="+mn-lt"/>
                <a:ea typeface="+mn-ea"/>
                <a:cs typeface="+mn-cs"/>
              </a:rPr>
              <a:t>artisla</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bagdastigini</a:t>
            </a:r>
            <a:r>
              <a:rPr lang="tr-TR" sz="1200" b="1" kern="1200" baseline="0" dirty="0" smtClean="0">
                <a:solidFill>
                  <a:schemeClr val="tx1"/>
                </a:solidFill>
                <a:latin typeface="+mn-lt"/>
                <a:ea typeface="+mn-ea"/>
                <a:cs typeface="+mn-cs"/>
              </a:rPr>
              <a:t> belirtmekte.</a:t>
            </a:r>
            <a:r>
              <a:rPr lang="tr-TR" sz="1200" kern="1200" dirty="0" smtClean="0">
                <a:solidFill>
                  <a:schemeClr val="tx1"/>
                </a:solidFill>
                <a:effectLst/>
                <a:latin typeface="+mn-lt"/>
                <a:ea typeface="+mn-ea"/>
                <a:cs typeface="+mn-cs"/>
              </a:rPr>
              <a:t> Bu nedenle yaşadığımız sosyo-kültürel değişim evde yemek hazırlanması kültürünü ve dolayısıyla sağlıklı beslenme davranışını koruyucu adımlar atılmasını gerekli kılmaktadır. İngiliz Hükümeti 2008`de bu yönde önemli bir adım atmış ve tüketicileri evde yemek hazırlamaya yöneltmek için, lise öğrencilerinin yemek pişirme dersini almasını zorunlu kılan bir kanun çıkartmıştır </a:t>
            </a:r>
            <a:endParaRPr lang="is-I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4</a:t>
            </a:fld>
            <a:endParaRPr lang="en-US"/>
          </a:p>
        </p:txBody>
      </p:sp>
    </p:spTree>
    <p:extLst>
      <p:ext uri="{BB962C8B-B14F-4D97-AF65-F5344CB8AC3E}">
        <p14:creationId xmlns:p14="http://schemas.microsoft.com/office/powerpoint/2010/main" val="207349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we look at the %</a:t>
            </a:r>
            <a:r>
              <a:rPr lang="en-US" b="1" baseline="0" dirty="0" smtClean="0"/>
              <a:t> of total food spending in the US, we see that the % of home is decreasing. In the last 50 years, the money spent for home-cooking decreased from about 80% to 50%.</a:t>
            </a:r>
          </a:p>
          <a:p>
            <a:endParaRPr lang="en-US" dirty="0" smtClean="0"/>
          </a:p>
          <a:p>
            <a:r>
              <a:rPr lang="en-US" dirty="0" smtClean="0"/>
              <a:t>https://</a:t>
            </a:r>
            <a:r>
              <a:rPr lang="en-US" dirty="0" err="1" smtClean="0"/>
              <a:t>authoritynutrition.com</a:t>
            </a:r>
            <a:r>
              <a:rPr lang="en-US" dirty="0" smtClean="0"/>
              <a:t>/12-graphs-that-show-why-people-get-fat/</a:t>
            </a:r>
          </a:p>
          <a:p>
            <a:endParaRPr lang="en-US" dirty="0" smtClean="0"/>
          </a:p>
          <a:p>
            <a:r>
              <a:rPr lang="en-US" sz="1200" b="1" kern="1200" dirty="0" smtClean="0">
                <a:solidFill>
                  <a:schemeClr val="tx1"/>
                </a:solidFill>
                <a:latin typeface="+mn-lt"/>
                <a:ea typeface="+mn-ea"/>
                <a:cs typeface="+mn-cs"/>
              </a:rPr>
              <a:t>Source:</a:t>
            </a:r>
            <a:r>
              <a:rPr lang="en-US" sz="1200" b="0" kern="1200" dirty="0" smtClean="0">
                <a:solidFill>
                  <a:schemeClr val="tx1"/>
                </a:solidFill>
                <a:latin typeface="+mn-lt"/>
                <a:ea typeface="+mn-ea"/>
                <a:cs typeface="+mn-cs"/>
              </a:rPr>
              <a:t> Dr. Stephan </a:t>
            </a:r>
            <a:r>
              <a:rPr lang="en-US" sz="1200" b="0" kern="1200" dirty="0" err="1" smtClean="0">
                <a:solidFill>
                  <a:schemeClr val="tx1"/>
                </a:solidFill>
                <a:latin typeface="+mn-lt"/>
                <a:ea typeface="+mn-ea"/>
                <a:cs typeface="+mn-cs"/>
              </a:rPr>
              <a:t>Guyenet</a:t>
            </a:r>
            <a:r>
              <a:rPr lang="en-US"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hlinkClick r:id="rId3"/>
              </a:rPr>
              <a:t>Fast Food, Weight Gain and Insulin Resistance. Whole Health Source.</a:t>
            </a:r>
          </a:p>
          <a:p>
            <a:r>
              <a:rPr lang="en-US" sz="1200" b="0" kern="1200" dirty="0" smtClean="0">
                <a:solidFill>
                  <a:schemeClr val="tx1"/>
                </a:solidFill>
                <a:latin typeface="+mn-lt"/>
                <a:ea typeface="+mn-ea"/>
                <a:cs typeface="+mn-cs"/>
              </a:rPr>
              <a:t>People are eating </a:t>
            </a:r>
            <a:r>
              <a:rPr lang="en-US" sz="1200" b="0" kern="1200" dirty="0" smtClean="0">
                <a:solidFill>
                  <a:schemeClr val="tx1"/>
                </a:solidFill>
                <a:latin typeface="+mn-lt"/>
                <a:ea typeface="+mn-ea"/>
                <a:cs typeface="+mn-cs"/>
                <a:hlinkClick r:id="rId4"/>
              </a:rPr>
              <a:t>more calories than before… but pretty much all of the increase has come from processed foods.</a:t>
            </a:r>
          </a:p>
          <a:p>
            <a:r>
              <a:rPr lang="en-US" sz="1200" b="0" kern="1200" dirty="0" smtClean="0">
                <a:solidFill>
                  <a:schemeClr val="tx1"/>
                </a:solidFill>
                <a:latin typeface="+mn-lt"/>
                <a:ea typeface="+mn-ea"/>
                <a:cs typeface="+mn-cs"/>
              </a:rPr>
              <a:t>In the graph above, you see how the population changed its eating habits in the past 120-130 years.</a:t>
            </a:r>
          </a:p>
          <a:p>
            <a:r>
              <a:rPr lang="en-US" sz="1200" b="0" kern="1200" dirty="0" smtClean="0">
                <a:solidFill>
                  <a:schemeClr val="tx1"/>
                </a:solidFill>
                <a:latin typeface="+mn-lt"/>
                <a:ea typeface="+mn-ea"/>
                <a:cs typeface="+mn-cs"/>
              </a:rPr>
              <a:t>At the turn of the 20th century, people were eating mostly simple, home-cooked meals. Around 2009, about half of what people ate was fast food, or other foods away from home.</a:t>
            </a:r>
          </a:p>
          <a:p>
            <a:r>
              <a:rPr lang="en-US" sz="1200" b="0" kern="1200" dirty="0" smtClean="0">
                <a:solidFill>
                  <a:schemeClr val="tx1"/>
                </a:solidFill>
                <a:latin typeface="+mn-lt"/>
                <a:ea typeface="+mn-ea"/>
                <a:cs typeface="+mn-cs"/>
              </a:rPr>
              <a:t>This graph actually underestimate the true change, because what people are eating at home these days is also largely based on </a:t>
            </a:r>
            <a:r>
              <a:rPr lang="en-US" sz="1200" b="0" kern="1200" dirty="0" smtClean="0">
                <a:solidFill>
                  <a:schemeClr val="tx1"/>
                </a:solidFill>
                <a:latin typeface="+mn-lt"/>
                <a:ea typeface="+mn-ea"/>
                <a:cs typeface="+mn-cs"/>
                <a:hlinkClick r:id="rId5"/>
              </a:rPr>
              <a:t>processed foods.</a:t>
            </a:r>
            <a:endParaRPr lang="en-US" dirty="0" smtClean="0"/>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5</a:t>
            </a:fld>
            <a:endParaRPr lang="en-US"/>
          </a:p>
        </p:txBody>
      </p:sp>
    </p:spTree>
    <p:extLst>
      <p:ext uri="{BB962C8B-B14F-4D97-AF65-F5344CB8AC3E}">
        <p14:creationId xmlns:p14="http://schemas.microsoft.com/office/powerpoint/2010/main" val="403409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baseline="0" dirty="0" smtClean="0">
                <a:solidFill>
                  <a:schemeClr val="tx1"/>
                </a:solidFill>
                <a:latin typeface="+mn-lt"/>
                <a:ea typeface="+mn-ea"/>
                <a:cs typeface="+mn-cs"/>
              </a:rPr>
              <a:t>Korelasyonel bir çalışma yemek </a:t>
            </a:r>
            <a:r>
              <a:rPr lang="tr-TR" sz="1200" b="1" kern="1200" baseline="0" dirty="0" err="1" smtClean="0">
                <a:solidFill>
                  <a:schemeClr val="tx1"/>
                </a:solidFill>
                <a:latin typeface="+mn-lt"/>
                <a:ea typeface="+mn-ea"/>
                <a:cs typeface="+mn-cs"/>
              </a:rPr>
              <a:t>hazirlamak</a:t>
            </a:r>
            <a:r>
              <a:rPr lang="tr-TR" sz="1200" b="1" kern="1200" baseline="0" dirty="0" smtClean="0">
                <a:solidFill>
                  <a:schemeClr val="tx1"/>
                </a:solidFill>
                <a:latin typeface="+mn-lt"/>
                <a:ea typeface="+mn-ea"/>
                <a:cs typeface="+mn-cs"/>
              </a:rPr>
              <a:t> için azalan her 30 </a:t>
            </a:r>
            <a:r>
              <a:rPr lang="tr-TR" sz="1200" b="1" kern="1200" baseline="0" dirty="0" err="1" smtClean="0">
                <a:solidFill>
                  <a:schemeClr val="tx1"/>
                </a:solidFill>
                <a:latin typeface="+mn-lt"/>
                <a:ea typeface="+mn-ea"/>
                <a:cs typeface="+mn-cs"/>
              </a:rPr>
              <a:t>dakikanin</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BMI</a:t>
            </a:r>
            <a:r>
              <a:rPr lang="tr-TR" sz="1200" b="1" kern="1200" baseline="0" dirty="0" smtClean="0">
                <a:solidFill>
                  <a:schemeClr val="tx1"/>
                </a:solidFill>
                <a:latin typeface="+mn-lt"/>
                <a:ea typeface="+mn-ea"/>
                <a:cs typeface="+mn-cs"/>
              </a:rPr>
              <a:t> da .5 </a:t>
            </a:r>
            <a:r>
              <a:rPr lang="tr-TR" sz="1200" b="1" kern="1200" baseline="0" dirty="0" err="1" smtClean="0">
                <a:solidFill>
                  <a:schemeClr val="tx1"/>
                </a:solidFill>
                <a:latin typeface="+mn-lt"/>
                <a:ea typeface="+mn-ea"/>
                <a:cs typeface="+mn-cs"/>
              </a:rPr>
              <a:t>puanlik</a:t>
            </a:r>
            <a:r>
              <a:rPr lang="tr-TR" sz="1200" b="1" kern="1200" baseline="0" dirty="0" smtClean="0">
                <a:solidFill>
                  <a:schemeClr val="tx1"/>
                </a:solidFill>
                <a:latin typeface="+mn-lt"/>
                <a:ea typeface="+mn-ea"/>
                <a:cs typeface="+mn-cs"/>
              </a:rPr>
              <a:t> bir </a:t>
            </a:r>
            <a:r>
              <a:rPr lang="tr-TR" sz="1200" b="1" kern="1200" baseline="0" dirty="0" err="1" smtClean="0">
                <a:solidFill>
                  <a:schemeClr val="tx1"/>
                </a:solidFill>
                <a:latin typeface="+mn-lt"/>
                <a:ea typeface="+mn-ea"/>
                <a:cs typeface="+mn-cs"/>
              </a:rPr>
              <a:t>artisla</a:t>
            </a:r>
            <a:r>
              <a:rPr lang="tr-TR" sz="1200" b="1" kern="1200" baseline="0" dirty="0" smtClean="0">
                <a:solidFill>
                  <a:schemeClr val="tx1"/>
                </a:solidFill>
                <a:latin typeface="+mn-lt"/>
                <a:ea typeface="+mn-ea"/>
                <a:cs typeface="+mn-cs"/>
              </a:rPr>
              <a:t> </a:t>
            </a:r>
            <a:r>
              <a:rPr lang="tr-TR" sz="1200" b="1" kern="1200" baseline="0" dirty="0" err="1" smtClean="0">
                <a:solidFill>
                  <a:schemeClr val="tx1"/>
                </a:solidFill>
                <a:latin typeface="+mn-lt"/>
                <a:ea typeface="+mn-ea"/>
                <a:cs typeface="+mn-cs"/>
              </a:rPr>
              <a:t>bagdastigini</a:t>
            </a:r>
            <a:r>
              <a:rPr lang="tr-TR" sz="1200" b="1" kern="1200" baseline="0" dirty="0" smtClean="0">
                <a:solidFill>
                  <a:schemeClr val="tx1"/>
                </a:solidFill>
                <a:latin typeface="+mn-lt"/>
                <a:ea typeface="+mn-ea"/>
                <a:cs typeface="+mn-cs"/>
              </a:rPr>
              <a:t> belirtmekte.</a:t>
            </a:r>
            <a:r>
              <a:rPr lang="tr-TR" sz="1200" kern="1200" dirty="0" smtClean="0">
                <a:solidFill>
                  <a:schemeClr val="tx1"/>
                </a:solidFill>
                <a:effectLst/>
                <a:latin typeface="+mn-lt"/>
                <a:ea typeface="+mn-ea"/>
                <a:cs typeface="+mn-cs"/>
              </a:rPr>
              <a:t> Bu nedenle yaşadığımız sosyo-kültürel değişim evde yemek hazırlanması kültürünü ve dolayısıyla sağlıklı beslenme davranışını koruyucu adımlar atılmasını gerekli kılmaktadır. İngiliz Hükümeti 2008`de bu yönde önemli bir adım atmış ve tüketicileri evde yemek hazırlamaya yöneltmek için, lise öğrencilerinin yemek pişirme dersini almasını zorunlu kılan bir kanun çıkartmıştır </a:t>
            </a:r>
            <a:endParaRPr lang="is-I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6</a:t>
            </a:fld>
            <a:endParaRPr lang="en-US"/>
          </a:p>
        </p:txBody>
      </p:sp>
    </p:spTree>
    <p:extLst>
      <p:ext uri="{BB962C8B-B14F-4D97-AF65-F5344CB8AC3E}">
        <p14:creationId xmlns:p14="http://schemas.microsoft.com/office/powerpoint/2010/main" val="207349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When we look at the calorie</a:t>
            </a:r>
            <a:r>
              <a:rPr lang="en-US" b="1" baseline="0" dirty="0" smtClean="0"/>
              <a:t> consumption</a:t>
            </a:r>
            <a:r>
              <a:rPr lang="en-US" b="1" dirty="0" smtClean="0"/>
              <a:t>, we</a:t>
            </a:r>
            <a:r>
              <a:rPr lang="en-US" b="1" baseline="0" dirty="0" smtClean="0"/>
              <a:t> also see that the share of “food away from home” is increasing.10 years ago, it was down to already 68% (dropped from 82%).</a:t>
            </a:r>
            <a:r>
              <a:rPr lang="en-US" sz="1200" b="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We are eating out more</a:t>
            </a:r>
            <a:r>
              <a:rPr lang="en-US" sz="1200" kern="1200" dirty="0" smtClean="0">
                <a:solidFill>
                  <a:schemeClr val="tx1"/>
                </a:solidFill>
                <a:latin typeface="+mn-lt"/>
                <a:ea typeface="+mn-ea"/>
                <a:cs typeface="+mn-cs"/>
              </a:rPr>
              <a:t>. In 2005-08, Americans consumed 32 percent of their daily calories away from home, up from 18 percent in 1977-78.</a:t>
            </a:r>
            <a:endParaRPr lang="en-US" dirty="0" smtClean="0"/>
          </a:p>
          <a:p>
            <a:endParaRPr lang="en-US" b="1" baseline="0" dirty="0" smtClean="0"/>
          </a:p>
          <a:p>
            <a:endParaRPr lang="en-US" dirty="0" smtClean="0"/>
          </a:p>
          <a:p>
            <a:r>
              <a:rPr lang="en-US" dirty="0" smtClean="0"/>
              <a:t>http://</a:t>
            </a:r>
            <a:r>
              <a:rPr lang="en-US" dirty="0" err="1" smtClean="0"/>
              <a:t>www.ers.usda.gov</a:t>
            </a:r>
            <a:r>
              <a:rPr lang="en-US" dirty="0" smtClean="0"/>
              <a:t>/amber-waves/2013-february/americans-food-choices-at-home-and-away.aspx#.V0HjRmOZ5nU</a:t>
            </a:r>
          </a:p>
          <a:p>
            <a:endParaRPr lang="en-US" dirty="0" smtClean="0"/>
          </a:p>
          <a:p>
            <a:r>
              <a:rPr lang="en-US" sz="1200" kern="1200" dirty="0" smtClean="0">
                <a:solidFill>
                  <a:schemeClr val="tx1"/>
                </a:solidFill>
                <a:latin typeface="+mn-lt"/>
                <a:ea typeface="+mn-ea"/>
                <a:cs typeface="+mn-cs"/>
              </a:rPr>
              <a:t>Despite this discouraging picture, ERS analyses of food consumption surveys find that the nutritional content of food prepared at home is superior in many ways to the foods we eat away from home. This difference in healthfulness is the result of what type of food is offered, what food is selected, how the food is prepared, and how much of the food is eaten. For example, baked potatoes are more commonly eaten at home, while less nutritious fried potatoes are a restaurant staple. </a:t>
            </a:r>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7</a:t>
            </a:fld>
            <a:endParaRPr lang="en-US"/>
          </a:p>
        </p:txBody>
      </p:sp>
    </p:spTree>
    <p:extLst>
      <p:ext uri="{BB962C8B-B14F-4D97-AF65-F5344CB8AC3E}">
        <p14:creationId xmlns:p14="http://schemas.microsoft.com/office/powerpoint/2010/main" val="406191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www.theatlantic.com</a:t>
            </a:r>
            <a:r>
              <a:rPr lang="en-US" dirty="0" smtClean="0"/>
              <a:t>/business/archive/2013/03/cheap-eats-how-</a:t>
            </a:r>
            <a:r>
              <a:rPr lang="en-US" dirty="0" err="1" smtClean="0"/>
              <a:t>america</a:t>
            </a:r>
            <a:r>
              <a:rPr lang="en-US" dirty="0" smtClean="0"/>
              <a:t>-spends-money-on-food/273811/</a:t>
            </a:r>
          </a:p>
          <a:p>
            <a:endParaRPr lang="en-US" dirty="0" smtClean="0"/>
          </a:p>
          <a:p>
            <a:r>
              <a:rPr lang="en-US" sz="1200" kern="1200" dirty="0" smtClean="0">
                <a:solidFill>
                  <a:schemeClr val="tx1"/>
                </a:solidFill>
                <a:latin typeface="+mn-lt"/>
                <a:ea typeface="+mn-ea"/>
                <a:cs typeface="+mn-cs"/>
                <a:hlinkClick r:id="rId3"/>
              </a:rPr>
              <a:t>Over the last century, Americans have spent more and more on food they didn't prepare at home.</a:t>
            </a:r>
            <a:endParaRPr lang="en-US" dirty="0"/>
          </a:p>
        </p:txBody>
      </p:sp>
      <p:sp>
        <p:nvSpPr>
          <p:cNvPr id="4" name="Slide Number Placeholder 3"/>
          <p:cNvSpPr>
            <a:spLocks noGrp="1"/>
          </p:cNvSpPr>
          <p:nvPr>
            <p:ph type="sldNum" sz="quarter" idx="10"/>
          </p:nvPr>
        </p:nvSpPr>
        <p:spPr/>
        <p:txBody>
          <a:bodyPr/>
          <a:lstStyle/>
          <a:p>
            <a:fld id="{B7C76C0E-3DA0-4641-89EC-B8F747489E9F}" type="slidenum">
              <a:rPr lang="en-US" smtClean="0"/>
              <a:t>8</a:t>
            </a:fld>
            <a:endParaRPr lang="en-US"/>
          </a:p>
        </p:txBody>
      </p:sp>
    </p:spTree>
    <p:extLst>
      <p:ext uri="{BB962C8B-B14F-4D97-AF65-F5344CB8AC3E}">
        <p14:creationId xmlns:p14="http://schemas.microsoft.com/office/powerpoint/2010/main" val="161532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İngiliz Hükümeti 2008`de bu yönde önemli bir adım atmış ve tüketicileri evde yemek hazırlamaya yöneltmek için, lise öğrencilerinin yemek pişirme dersini almasını zorunlu kılan bir kanun çıkartmıştır </a:t>
            </a:r>
            <a:endParaRPr lang="is-IS" sz="1200" kern="1200" dirty="0" smtClean="0">
              <a:solidFill>
                <a:schemeClr val="tx1"/>
              </a:solidFill>
              <a:latin typeface="+mn-lt"/>
              <a:ea typeface="+mn-ea"/>
              <a:cs typeface="+mn-cs"/>
            </a:endParaRPr>
          </a:p>
          <a:p>
            <a:endParaRPr lang="en-US" b="1" dirty="0" smtClean="0">
              <a:effectLst/>
            </a:endParaRPr>
          </a:p>
          <a:p>
            <a:r>
              <a:rPr lang="en-US" b="1" dirty="0" smtClean="0">
                <a:effectLst/>
              </a:rPr>
              <a:t>****</a:t>
            </a:r>
          </a:p>
          <a:p>
            <a:r>
              <a:rPr lang="en-US" b="1" dirty="0" smtClean="0">
                <a:effectLst/>
              </a:rPr>
              <a:t>Given the decrease in food consumed at home, to create a</a:t>
            </a:r>
            <a:r>
              <a:rPr lang="en-US" b="1" baseline="0" dirty="0" smtClean="0">
                <a:effectLst/>
              </a:rPr>
              <a:t> healthier society, h</a:t>
            </a:r>
            <a:r>
              <a:rPr lang="en-US" b="1" dirty="0" smtClean="0">
                <a:effectLst/>
              </a:rPr>
              <a:t>ome-cooking is highly encouraged by </a:t>
            </a:r>
            <a:r>
              <a:rPr lang="en-US" b="1" dirty="0" err="1" smtClean="0">
                <a:effectLst/>
              </a:rPr>
              <a:t>gov</a:t>
            </a:r>
            <a:r>
              <a:rPr lang="en-US" b="1" dirty="0" smtClean="0">
                <a:effectLst/>
              </a:rPr>
              <a:t> officials as</a:t>
            </a:r>
            <a:r>
              <a:rPr lang="en-US" b="1" baseline="0" dirty="0" smtClean="0">
                <a:effectLst/>
              </a:rPr>
              <a:t> well as</a:t>
            </a:r>
            <a:r>
              <a:rPr lang="en-US" b="1" dirty="0" smtClean="0">
                <a:effectLst/>
              </a:rPr>
              <a:t> doctors.</a:t>
            </a:r>
          </a:p>
          <a:p>
            <a:endParaRPr lang="en-US" b="1" dirty="0" smtClean="0">
              <a:effectLst/>
            </a:endParaRPr>
          </a:p>
          <a:p>
            <a:r>
              <a:rPr lang="en-US" sz="1200" b="1" kern="1200" dirty="0" smtClean="0">
                <a:solidFill>
                  <a:schemeClr val="tx1"/>
                </a:solidFill>
                <a:effectLst/>
                <a:latin typeface="+mn-lt"/>
                <a:ea typeface="+mn-ea"/>
                <a:cs typeface="+mn-cs"/>
              </a:rPr>
              <a:t>In an attempt to decrease the obesity rates in Britain, the government passed a law in 2008 requiring all secondary-school students to attend cooking classes at school.</a:t>
            </a:r>
            <a:endParaRPr lang="en-US" b="1" dirty="0"/>
          </a:p>
        </p:txBody>
      </p:sp>
      <p:sp>
        <p:nvSpPr>
          <p:cNvPr id="4" name="Slide Number Placeholder 3"/>
          <p:cNvSpPr>
            <a:spLocks noGrp="1"/>
          </p:cNvSpPr>
          <p:nvPr>
            <p:ph type="sldNum" sz="quarter" idx="10"/>
          </p:nvPr>
        </p:nvSpPr>
        <p:spPr/>
        <p:txBody>
          <a:bodyPr/>
          <a:lstStyle/>
          <a:p>
            <a:fld id="{B7C76C0E-3DA0-4641-89EC-B8F747489E9F}" type="slidenum">
              <a:rPr lang="en-US" smtClean="0"/>
              <a:t>9</a:t>
            </a:fld>
            <a:endParaRPr lang="en-US"/>
          </a:p>
        </p:txBody>
      </p:sp>
    </p:spTree>
    <p:extLst>
      <p:ext uri="{BB962C8B-B14F-4D97-AF65-F5344CB8AC3E}">
        <p14:creationId xmlns:p14="http://schemas.microsoft.com/office/powerpoint/2010/main" val="322766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tr-TR"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7" name="Date Placeholder 6"/>
          <p:cNvSpPr>
            <a:spLocks noGrp="1"/>
          </p:cNvSpPr>
          <p:nvPr>
            <p:ph type="dt" sz="half" idx="10"/>
          </p:nvPr>
        </p:nvSpPr>
        <p:spPr/>
        <p:txBody>
          <a:bodyPr/>
          <a:lstStyle/>
          <a:p>
            <a:fld id="{696B3456-00AD-DC46-A939-9D0552E5752F}" type="datetimeFigureOut">
              <a:rPr lang="en-US" smtClean="0"/>
              <a:t>10/7/16</a:t>
            </a:fld>
            <a:endParaRPr lang="en-US"/>
          </a:p>
        </p:txBody>
      </p:sp>
      <p:sp>
        <p:nvSpPr>
          <p:cNvPr id="8" name="Slide Number Placeholder 7"/>
          <p:cNvSpPr>
            <a:spLocks noGrp="1"/>
          </p:cNvSpPr>
          <p:nvPr>
            <p:ph type="sldNum" sz="quarter" idx="11"/>
          </p:nvPr>
        </p:nvSpPr>
        <p:spPr/>
        <p:txBody>
          <a:bodyPr/>
          <a:lstStyle/>
          <a:p>
            <a:fld id="{E8EA2C15-7408-A640-9451-862256F7B46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696B3456-00AD-DC46-A939-9D0552E5752F}"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A2C15-7408-A640-9451-862256F7B4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696B3456-00AD-DC46-A939-9D0552E5752F}"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A2C15-7408-A640-9451-862256F7B4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86735"/>
            <a:ext cx="10972800" cy="999400"/>
          </a:xfrm>
        </p:spPr>
        <p:txBody>
          <a:bodyPr/>
          <a:lstStyle/>
          <a:p>
            <a:r>
              <a:rPr lang="tr-TR" dirty="0" err="1" smtClean="0"/>
              <a:t>Click</a:t>
            </a:r>
            <a:r>
              <a:rPr lang="tr-TR" dirty="0" smtClean="0"/>
              <a:t> to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Content Placeholder 2"/>
          <p:cNvSpPr>
            <a:spLocks noGrp="1"/>
          </p:cNvSpPr>
          <p:nvPr>
            <p:ph idx="1"/>
          </p:nvPr>
        </p:nvSpPr>
        <p:spPr>
          <a:xfrm>
            <a:off x="609600" y="1313446"/>
            <a:ext cx="10972800" cy="4525963"/>
          </a:xfrm>
        </p:spPr>
        <p:txBody>
          <a:bodyPr/>
          <a:lstStyle>
            <a:lvl5pPr>
              <a:defRPr/>
            </a:lvl5pPr>
            <a:lvl6pPr>
              <a:defRPr/>
            </a:lvl6pPr>
            <a:lvl7pPr>
              <a:defRPr/>
            </a:lvl7pPr>
            <a:lvl8pPr>
              <a:defRPr/>
            </a:lvl8pPr>
            <a:lvl9pPr>
              <a:buFont typeface="Arial" pitchFamily="34" charset="0"/>
              <a:buChar char="•"/>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smtClean="0"/>
          </a:p>
        </p:txBody>
      </p:sp>
      <p:sp>
        <p:nvSpPr>
          <p:cNvPr id="4" name="Date Placeholder 3"/>
          <p:cNvSpPr>
            <a:spLocks noGrp="1"/>
          </p:cNvSpPr>
          <p:nvPr>
            <p:ph type="dt" sz="half" idx="10"/>
          </p:nvPr>
        </p:nvSpPr>
        <p:spPr/>
        <p:txBody>
          <a:bodyPr/>
          <a:lstStyle/>
          <a:p>
            <a:fld id="{696B3456-00AD-DC46-A939-9D0552E5752F}"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A2C15-7408-A640-9451-862256F7B4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696B3456-00AD-DC46-A939-9D0552E5752F}"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A2C15-7408-A640-9451-862256F7B465}" type="slidenum">
              <a:rPr lang="en-US" smtClean="0"/>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smtClean="0"/>
          </a:p>
        </p:txBody>
      </p:sp>
      <p:sp>
        <p:nvSpPr>
          <p:cNvPr id="5" name="Date Placeholder 4"/>
          <p:cNvSpPr>
            <a:spLocks noGrp="1"/>
          </p:cNvSpPr>
          <p:nvPr>
            <p:ph type="dt" sz="half" idx="10"/>
          </p:nvPr>
        </p:nvSpPr>
        <p:spPr/>
        <p:txBody>
          <a:bodyPr/>
          <a:lstStyle/>
          <a:p>
            <a:fld id="{696B3456-00AD-DC46-A939-9D0552E5752F}" type="datetimeFigureOut">
              <a:rPr lang="en-US" smtClean="0"/>
              <a:t>10/7/16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A2C15-7408-A640-9451-862256F7B465}"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7" name="Date Placeholder 6"/>
          <p:cNvSpPr>
            <a:spLocks noGrp="1"/>
          </p:cNvSpPr>
          <p:nvPr>
            <p:ph type="dt" sz="half" idx="10"/>
          </p:nvPr>
        </p:nvSpPr>
        <p:spPr/>
        <p:txBody>
          <a:bodyPr/>
          <a:lstStyle/>
          <a:p>
            <a:fld id="{696B3456-00AD-DC46-A939-9D0552E5752F}" type="datetimeFigureOut">
              <a:rPr lang="en-US" smtClean="0"/>
              <a:t>10/7/16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A2C15-7408-A640-9451-862256F7B465}" type="slidenum">
              <a:rPr lang="en-US" smtClean="0"/>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696B3456-00AD-DC46-A939-9D0552E5752F}" type="datetimeFigureOut">
              <a:rPr lang="en-US" smtClean="0"/>
              <a:t>10/7/16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A2C15-7408-A640-9451-862256F7B4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B3456-00AD-DC46-A939-9D0552E5752F}" type="datetimeFigureOut">
              <a:rPr lang="en-US" smtClean="0"/>
              <a:t>10/7/16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A2C15-7408-A640-9451-862256F7B4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696B3456-00AD-DC46-A939-9D0552E5752F}" type="datetimeFigureOut">
              <a:rPr lang="en-US" smtClean="0"/>
              <a:t>10/7/16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A2C15-7408-A640-9451-862256F7B4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tr-TR"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696B3456-00AD-DC46-A939-9D0552E5752F}" type="datetimeFigureOut">
              <a:rPr lang="en-US" smtClean="0"/>
              <a:t>10/7/16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A2C15-7408-A640-9451-862256F7B4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dirty="0" err="1" smtClean="0"/>
              <a:t>Click</a:t>
            </a:r>
            <a:r>
              <a:rPr lang="tr-TR" dirty="0" smtClean="0"/>
              <a:t> to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Text Placeholder 2"/>
          <p:cNvSpPr>
            <a:spLocks noGrp="1"/>
          </p:cNvSpPr>
          <p:nvPr>
            <p:ph type="body" idx="1"/>
          </p:nvPr>
        </p:nvSpPr>
        <p:spPr>
          <a:xfrm>
            <a:off x="609600" y="1600201"/>
            <a:ext cx="10972800" cy="4066439"/>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96B3456-00AD-DC46-A939-9D0552E5752F}" type="datetimeFigureOut">
              <a:rPr lang="en-US" smtClean="0"/>
              <a:t>10/7/16</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8EA2C15-7408-A640-9451-862256F7B465}" type="slidenum">
              <a:rPr lang="en-US" smtClean="0"/>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914400" rtl="0" eaLnBrk="1" latinLnBrk="0" hangingPunct="1">
        <a:lnSpc>
          <a:spcPts val="5800"/>
        </a:lnSpc>
        <a:spcBef>
          <a:spcPct val="0"/>
        </a:spcBef>
        <a:buNone/>
        <a:defRPr sz="5400" b="1"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6.xml"/><Relationship Id="rId4" Type="http://schemas.openxmlformats.org/officeDocument/2006/relationships/diagramLayout" Target="../diagrams/layout26.xml"/><Relationship Id="rId5" Type="http://schemas.openxmlformats.org/officeDocument/2006/relationships/diagramQuickStyle" Target="../diagrams/quickStyle26.xml"/><Relationship Id="rId6" Type="http://schemas.openxmlformats.org/officeDocument/2006/relationships/diagramColors" Target="../diagrams/colors26.xml"/><Relationship Id="rId7" Type="http://schemas.microsoft.com/office/2007/relationships/diagramDrawing" Target="../diagrams/drawing26.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7.xml"/><Relationship Id="rId4" Type="http://schemas.openxmlformats.org/officeDocument/2006/relationships/diagramLayout" Target="../diagrams/layout27.xml"/><Relationship Id="rId5" Type="http://schemas.openxmlformats.org/officeDocument/2006/relationships/diagramQuickStyle" Target="../diagrams/quickStyle27.xml"/><Relationship Id="rId6" Type="http://schemas.openxmlformats.org/officeDocument/2006/relationships/diagramColors" Target="../diagrams/colors27.xml"/><Relationship Id="rId7" Type="http://schemas.microsoft.com/office/2007/relationships/diagramDrawing" Target="../diagrams/drawing27.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371601"/>
            <a:ext cx="11430000" cy="2505075"/>
          </a:xfrm>
        </p:spPr>
        <p:txBody>
          <a:bodyPr>
            <a:noAutofit/>
          </a:bodyPr>
          <a:lstStyle/>
          <a:p>
            <a:pPr fontAlgn="base"/>
            <a:r>
              <a:rPr lang="tr-TR" sz="3200" dirty="0" smtClean="0"/>
              <a:t>EVDE </a:t>
            </a:r>
            <a:r>
              <a:rPr lang="tr-TR" sz="3200" dirty="0"/>
              <a:t>YEMEK HAZIRLAMA DAVRANIŞININ </a:t>
            </a:r>
            <a:r>
              <a:rPr lang="en-US" sz="3200" dirty="0"/>
              <a:t/>
            </a:r>
            <a:br>
              <a:rPr lang="en-US" sz="3200" dirty="0"/>
            </a:br>
            <a:r>
              <a:rPr lang="tr-TR" sz="3200" dirty="0"/>
              <a:t>TÜKETİCİ MOTİVASYONU YÖNÜNDEN </a:t>
            </a:r>
            <a:r>
              <a:rPr lang="tr-TR" sz="3200" dirty="0" smtClean="0"/>
              <a:t>İNCELENMESİ</a:t>
            </a:r>
            <a:endParaRPr lang="en-US" sz="3200" b="1" dirty="0"/>
          </a:p>
        </p:txBody>
      </p:sp>
      <p:sp>
        <p:nvSpPr>
          <p:cNvPr id="3" name="Subtitle 2"/>
          <p:cNvSpPr>
            <a:spLocks noGrp="1"/>
          </p:cNvSpPr>
          <p:nvPr>
            <p:ph type="body" idx="1"/>
          </p:nvPr>
        </p:nvSpPr>
        <p:spPr>
          <a:xfrm>
            <a:off x="963084" y="4068764"/>
            <a:ext cx="10363200" cy="1597390"/>
          </a:xfrm>
        </p:spPr>
        <p:txBody>
          <a:bodyPr>
            <a:noAutofit/>
          </a:bodyPr>
          <a:lstStyle/>
          <a:p>
            <a:endParaRPr lang="en-US" sz="2400" b="1" dirty="0" smtClean="0"/>
          </a:p>
          <a:p>
            <a:r>
              <a:rPr lang="en-US" sz="2400" b="1" dirty="0" smtClean="0"/>
              <a:t>S. Sinem Atakan &amp; Mina Seraj</a:t>
            </a:r>
          </a:p>
          <a:p>
            <a:r>
              <a:rPr lang="en-US" sz="2400" b="1" dirty="0" err="1" smtClean="0"/>
              <a:t>Özyeğin</a:t>
            </a:r>
            <a:r>
              <a:rPr lang="en-US" sz="2400" b="1" dirty="0" smtClean="0"/>
              <a:t> </a:t>
            </a:r>
            <a:r>
              <a:rPr lang="en-US" sz="2400" b="1" dirty="0" err="1" smtClean="0"/>
              <a:t>Üniversitesi</a:t>
            </a:r>
            <a:r>
              <a:rPr lang="en-US" sz="2400" b="1" dirty="0" smtClean="0"/>
              <a:t>, Istanbul</a:t>
            </a:r>
            <a:endParaRPr lang="en-US" sz="2400" b="1" dirty="0"/>
          </a:p>
        </p:txBody>
      </p:sp>
    </p:spTree>
    <p:extLst>
      <p:ext uri="{BB962C8B-B14F-4D97-AF65-F5344CB8AC3E}">
        <p14:creationId xmlns:p14="http://schemas.microsoft.com/office/powerpoint/2010/main" val="17094097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05 at 09.18.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35" y="1333091"/>
            <a:ext cx="8140700" cy="3733800"/>
          </a:xfrm>
          <a:prstGeom prst="rect">
            <a:avLst/>
          </a:prstGeom>
          <a:effectLst>
            <a:glow rad="419100">
              <a:schemeClr val="bg1">
                <a:lumMod val="50000"/>
                <a:alpha val="86000"/>
              </a:schemeClr>
            </a:glow>
          </a:effectLst>
        </p:spPr>
      </p:pic>
      <p:pic>
        <p:nvPicPr>
          <p:cNvPr id="3" name="Picture 2" descr="Screen Shot 2016-10-05 at 09.19.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033" y="0"/>
            <a:ext cx="6299901" cy="6858000"/>
          </a:xfrm>
          <a:prstGeom prst="rect">
            <a:avLst/>
          </a:prstGeom>
          <a:effectLst>
            <a:glow rad="419100">
              <a:schemeClr val="bg1">
                <a:lumMod val="50000"/>
                <a:alpha val="86000"/>
              </a:schemeClr>
            </a:glow>
          </a:effectLst>
        </p:spPr>
      </p:pic>
      <p:pic>
        <p:nvPicPr>
          <p:cNvPr id="4" name="Picture 3" descr="Screen Shot 2016-10-05 at 09.23.2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8363" y="417011"/>
            <a:ext cx="7621623" cy="5744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7328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5-22 at 19.37.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24" y="358746"/>
            <a:ext cx="10784130" cy="6256367"/>
          </a:xfrm>
          <a:prstGeom prst="rect">
            <a:avLst/>
          </a:prstGeom>
          <a:effectLst>
            <a:glow rad="419100">
              <a:schemeClr val="bg1">
                <a:lumMod val="50000"/>
                <a:alpha val="86000"/>
              </a:schemeClr>
            </a:glow>
          </a:effectLst>
        </p:spPr>
      </p:pic>
      <p:pic>
        <p:nvPicPr>
          <p:cNvPr id="5" name="Picture 4" descr="Screen Shot 2016-05-22 at 19.40.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531" y="1994970"/>
            <a:ext cx="7327900" cy="4660900"/>
          </a:xfrm>
          <a:prstGeom prst="rect">
            <a:avLst/>
          </a:prstGeom>
          <a:effectLst>
            <a:glow rad="419100">
              <a:schemeClr val="bg1">
                <a:lumMod val="50000"/>
                <a:alpha val="86000"/>
              </a:schemeClr>
            </a:glow>
          </a:effectLst>
        </p:spPr>
      </p:pic>
    </p:spTree>
    <p:extLst>
      <p:ext uri="{BB962C8B-B14F-4D97-AF65-F5344CB8AC3E}">
        <p14:creationId xmlns:p14="http://schemas.microsoft.com/office/powerpoint/2010/main" val="22720196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6-05-22 at 19.43.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560" y="1504752"/>
            <a:ext cx="10680700" cy="3581400"/>
          </a:xfrm>
          <a:prstGeom prst="rect">
            <a:avLst/>
          </a:prstGeom>
          <a:effectLst>
            <a:glow rad="419100">
              <a:schemeClr val="bg1">
                <a:lumMod val="50000"/>
                <a:alpha val="86000"/>
              </a:schemeClr>
            </a:glow>
          </a:effectLst>
        </p:spPr>
      </p:pic>
    </p:spTree>
    <p:extLst>
      <p:ext uri="{BB962C8B-B14F-4D97-AF65-F5344CB8AC3E}">
        <p14:creationId xmlns:p14="http://schemas.microsoft.com/office/powerpoint/2010/main" val="273538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Shot 2016-05-22 at 19.44.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797" y="786099"/>
            <a:ext cx="7112000" cy="5384800"/>
          </a:xfrm>
          <a:prstGeom prst="rect">
            <a:avLst/>
          </a:prstGeom>
          <a:effectLst>
            <a:glow rad="419100">
              <a:schemeClr val="bg1">
                <a:lumMod val="50000"/>
                <a:alpha val="86000"/>
              </a:schemeClr>
            </a:glow>
          </a:effectLst>
        </p:spPr>
      </p:pic>
    </p:spTree>
    <p:extLst>
      <p:ext uri="{BB962C8B-B14F-4D97-AF65-F5344CB8AC3E}">
        <p14:creationId xmlns:p14="http://schemas.microsoft.com/office/powerpoint/2010/main" val="2967348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Screen Shot 2016-05-22 at 19.45.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17" y="387424"/>
            <a:ext cx="7122862" cy="6233812"/>
          </a:xfrm>
          <a:prstGeom prst="rect">
            <a:avLst/>
          </a:prstGeom>
          <a:effectLst>
            <a:glow rad="419100">
              <a:schemeClr val="bg1">
                <a:lumMod val="50000"/>
                <a:alpha val="86000"/>
              </a:schemeClr>
            </a:glow>
          </a:effectLst>
        </p:spPr>
      </p:pic>
    </p:spTree>
    <p:extLst>
      <p:ext uri="{BB962C8B-B14F-4D97-AF65-F5344CB8AC3E}">
        <p14:creationId xmlns:p14="http://schemas.microsoft.com/office/powerpoint/2010/main" val="3421234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Consum’actors</a:t>
            </a:r>
            <a:endParaRPr lang="en-US" dirty="0"/>
          </a:p>
        </p:txBody>
      </p:sp>
      <p:sp>
        <p:nvSpPr>
          <p:cNvPr id="3" name="Content Placeholder 2"/>
          <p:cNvSpPr>
            <a:spLocks noGrp="1"/>
          </p:cNvSpPr>
          <p:nvPr>
            <p:ph idx="1"/>
          </p:nvPr>
        </p:nvSpPr>
        <p:spPr>
          <a:xfrm>
            <a:off x="838200" y="1415145"/>
            <a:ext cx="10939904" cy="4568250"/>
          </a:xfrm>
        </p:spPr>
        <p:txBody>
          <a:bodyPr>
            <a:normAutofit lnSpcReduction="10000"/>
          </a:bodyPr>
          <a:lstStyle/>
          <a:p>
            <a:r>
              <a:rPr lang="en-US" sz="2400" dirty="0" smtClean="0">
                <a:latin typeface="+mj-lt"/>
              </a:rPr>
              <a:t>Separation between production and consumption has become obsolete </a:t>
            </a:r>
            <a:r>
              <a:rPr lang="en-US" sz="1600" dirty="0" smtClean="0">
                <a:latin typeface="+mj-lt"/>
              </a:rPr>
              <a:t>(</a:t>
            </a:r>
            <a:r>
              <a:rPr lang="en-US" sz="1600" dirty="0" err="1">
                <a:latin typeface="+mj-lt"/>
              </a:rPr>
              <a:t>Fırat</a:t>
            </a:r>
            <a:r>
              <a:rPr lang="en-US" sz="1600" dirty="0">
                <a:latin typeface="+mj-lt"/>
              </a:rPr>
              <a:t> &amp; </a:t>
            </a:r>
            <a:r>
              <a:rPr lang="en-US" sz="1600" dirty="0" err="1">
                <a:latin typeface="+mj-lt"/>
              </a:rPr>
              <a:t>Venkatesh</a:t>
            </a:r>
            <a:r>
              <a:rPr lang="en-US" sz="1600" dirty="0">
                <a:latin typeface="+mj-lt"/>
              </a:rPr>
              <a:t>, 1995; Simmons, 2008; </a:t>
            </a:r>
            <a:r>
              <a:rPr lang="en-US" sz="1600" dirty="0" err="1">
                <a:latin typeface="+mj-lt"/>
              </a:rPr>
              <a:t>Ritzer</a:t>
            </a:r>
            <a:r>
              <a:rPr lang="en-US" sz="1600" dirty="0">
                <a:latin typeface="+mj-lt"/>
              </a:rPr>
              <a:t> </a:t>
            </a:r>
            <a:r>
              <a:rPr lang="en-US" sz="1600" dirty="0" smtClean="0">
                <a:latin typeface="+mj-lt"/>
              </a:rPr>
              <a:t>2014; Xie</a:t>
            </a:r>
            <a:r>
              <a:rPr lang="en-US" sz="1600" dirty="0">
                <a:latin typeface="+mj-lt"/>
              </a:rPr>
              <a:t>, Bagozzi &amp; Troye, </a:t>
            </a:r>
            <a:r>
              <a:rPr lang="en-US" sz="1600" dirty="0" smtClean="0">
                <a:latin typeface="+mj-lt"/>
              </a:rPr>
              <a:t>2008)</a:t>
            </a:r>
          </a:p>
          <a:p>
            <a:pPr lvl="1"/>
            <a:r>
              <a:rPr lang="en-US" sz="2000" i="1" dirty="0" smtClean="0">
                <a:latin typeface="+mj-lt"/>
              </a:rPr>
              <a:t>“There </a:t>
            </a:r>
            <a:r>
              <a:rPr lang="en-US" sz="2000" i="1" dirty="0">
                <a:latin typeface="+mj-lt"/>
              </a:rPr>
              <a:t>is no such thing as either pure production (without at least some consumption) or pure consumption (without at least some production); the two processes always </a:t>
            </a:r>
            <a:r>
              <a:rPr lang="en-US" sz="2000" i="1" dirty="0" smtClean="0">
                <a:latin typeface="+mj-lt"/>
              </a:rPr>
              <a:t>interpenetrate.” </a:t>
            </a:r>
            <a:r>
              <a:rPr lang="en-US" i="1" dirty="0" smtClean="0"/>
              <a:t>(</a:t>
            </a:r>
            <a:r>
              <a:rPr lang="en-US" dirty="0" err="1" smtClean="0"/>
              <a:t>Ritzer</a:t>
            </a:r>
            <a:r>
              <a:rPr lang="en-US" dirty="0" smtClean="0"/>
              <a:t>, 2014, </a:t>
            </a:r>
            <a:r>
              <a:rPr lang="en-US" i="1" dirty="0" smtClean="0"/>
              <a:t>p</a:t>
            </a:r>
            <a:r>
              <a:rPr lang="en-US" i="1" dirty="0"/>
              <a:t>.10)</a:t>
            </a:r>
            <a:r>
              <a:rPr lang="en-US" dirty="0"/>
              <a:t> </a:t>
            </a:r>
            <a:endParaRPr lang="en-US" dirty="0" smtClean="0"/>
          </a:p>
          <a:p>
            <a:r>
              <a:rPr lang="en-US" dirty="0"/>
              <a:t>Consumers are not mere buyers anymore, they take active part in co-creation as </a:t>
            </a:r>
            <a:r>
              <a:rPr lang="en-US" dirty="0" err="1" smtClean="0"/>
              <a:t>consum’actors</a:t>
            </a:r>
            <a:r>
              <a:rPr lang="en-US" dirty="0" smtClean="0"/>
              <a:t>. </a:t>
            </a:r>
            <a:r>
              <a:rPr lang="en-US" sz="1600" dirty="0"/>
              <a:t>(</a:t>
            </a:r>
            <a:r>
              <a:rPr lang="en-US" sz="1600" dirty="0" err="1"/>
              <a:t>Cova</a:t>
            </a:r>
            <a:r>
              <a:rPr lang="en-US" sz="1600" dirty="0"/>
              <a:t> &amp; </a:t>
            </a:r>
            <a:r>
              <a:rPr lang="en-US" sz="1600" dirty="0" err="1"/>
              <a:t>Cova</a:t>
            </a:r>
            <a:r>
              <a:rPr lang="en-US" sz="1600" dirty="0"/>
              <a:t>, 2012; </a:t>
            </a:r>
            <a:r>
              <a:rPr lang="en-US" sz="1600" dirty="0" err="1"/>
              <a:t>Vargo</a:t>
            </a:r>
            <a:r>
              <a:rPr lang="en-US" sz="1600" dirty="0"/>
              <a:t> &amp; </a:t>
            </a:r>
            <a:r>
              <a:rPr lang="en-US" sz="1600" dirty="0" err="1"/>
              <a:t>Lusch</a:t>
            </a:r>
            <a:r>
              <a:rPr lang="en-US" sz="1600" dirty="0"/>
              <a:t>, 2004)</a:t>
            </a:r>
          </a:p>
          <a:p>
            <a:r>
              <a:rPr lang="en-US" dirty="0" smtClean="0"/>
              <a:t>Maker </a:t>
            </a:r>
            <a:r>
              <a:rPr lang="en-US" dirty="0"/>
              <a:t>culture is related to the concepts of:</a:t>
            </a:r>
          </a:p>
          <a:p>
            <a:pPr lvl="1"/>
            <a:r>
              <a:rPr lang="en-US" sz="2000" dirty="0"/>
              <a:t>Prosumption </a:t>
            </a:r>
            <a:r>
              <a:rPr lang="en-US" dirty="0"/>
              <a:t>(Toffler, 1980)</a:t>
            </a:r>
          </a:p>
          <a:p>
            <a:pPr lvl="1"/>
            <a:r>
              <a:rPr lang="en-US" sz="2000" dirty="0"/>
              <a:t>Co-creation </a:t>
            </a:r>
            <a:r>
              <a:rPr lang="en-US" dirty="0"/>
              <a:t>(</a:t>
            </a:r>
            <a:r>
              <a:rPr lang="en-US" dirty="0" err="1"/>
              <a:t>Prahalad</a:t>
            </a:r>
            <a:r>
              <a:rPr lang="en-US" dirty="0"/>
              <a:t> &amp; </a:t>
            </a:r>
            <a:r>
              <a:rPr lang="en-US" dirty="0" err="1"/>
              <a:t>Ramaswamy</a:t>
            </a:r>
            <a:r>
              <a:rPr lang="en-US" dirty="0"/>
              <a:t>, 2004)</a:t>
            </a:r>
          </a:p>
          <a:p>
            <a:pPr lvl="1"/>
            <a:r>
              <a:rPr lang="en-US" sz="2000" dirty="0"/>
              <a:t>Joint production </a:t>
            </a:r>
            <a:r>
              <a:rPr lang="en-US" dirty="0"/>
              <a:t>(</a:t>
            </a:r>
            <a:r>
              <a:rPr lang="en-US" dirty="0" err="1"/>
              <a:t>Meuter</a:t>
            </a:r>
            <a:r>
              <a:rPr lang="en-US" dirty="0"/>
              <a:t> &amp; </a:t>
            </a:r>
            <a:r>
              <a:rPr lang="en-US" dirty="0" err="1"/>
              <a:t>Bitner</a:t>
            </a:r>
            <a:r>
              <a:rPr lang="en-US" dirty="0"/>
              <a:t>, 1998) </a:t>
            </a:r>
            <a:r>
              <a:rPr lang="en-US" sz="2000" dirty="0"/>
              <a:t>and co-production </a:t>
            </a:r>
            <a:r>
              <a:rPr lang="en-US" dirty="0"/>
              <a:t>(</a:t>
            </a:r>
            <a:r>
              <a:rPr lang="en-US" dirty="0" err="1"/>
              <a:t>Bendapudi</a:t>
            </a:r>
            <a:r>
              <a:rPr lang="en-US" dirty="0"/>
              <a:t> &amp; Leone, 2003)</a:t>
            </a:r>
          </a:p>
          <a:p>
            <a:pPr lvl="1"/>
            <a:r>
              <a:rPr lang="en-US" sz="2000" dirty="0"/>
              <a:t>Do-it-yourself (DIY) </a:t>
            </a:r>
            <a:r>
              <a:rPr lang="en-US" dirty="0"/>
              <a:t>(</a:t>
            </a:r>
            <a:r>
              <a:rPr lang="en-US" dirty="0" err="1"/>
              <a:t>Moisio</a:t>
            </a:r>
            <a:r>
              <a:rPr lang="en-US" dirty="0"/>
              <a:t>, Arnould, &amp; Gentry, 2013)</a:t>
            </a:r>
          </a:p>
          <a:p>
            <a:pPr lvl="1"/>
            <a:r>
              <a:rPr lang="en-US" sz="2000" dirty="0"/>
              <a:t>IKEA effect </a:t>
            </a:r>
            <a:r>
              <a:rPr lang="en-US" dirty="0"/>
              <a:t>(Norton, </a:t>
            </a:r>
            <a:r>
              <a:rPr lang="en-US" dirty="0" err="1"/>
              <a:t>Mochon</a:t>
            </a:r>
            <a:r>
              <a:rPr lang="en-US" dirty="0"/>
              <a:t>, &amp; </a:t>
            </a:r>
            <a:r>
              <a:rPr lang="en-US" dirty="0" err="1"/>
              <a:t>Ariely</a:t>
            </a:r>
            <a:r>
              <a:rPr lang="en-US" dirty="0"/>
              <a:t>, 2012</a:t>
            </a:r>
            <a:r>
              <a:rPr lang="en-US" dirty="0" smtClean="0"/>
              <a:t>)</a:t>
            </a:r>
            <a:endParaRPr lang="en-US" dirty="0"/>
          </a:p>
        </p:txBody>
      </p:sp>
      <p:graphicFrame>
        <p:nvGraphicFramePr>
          <p:cNvPr id="5" name="Diagram 4"/>
          <p:cNvGraphicFramePr/>
          <p:nvPr>
            <p:extLst>
              <p:ext uri="{D42A27DB-BD31-4B8C-83A1-F6EECF244321}">
                <p14:modId xmlns:p14="http://schemas.microsoft.com/office/powerpoint/2010/main" val="4097672413"/>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8653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dissolve">
                                      <p:cBhvr>
                                        <p:cTn id="19" dur="500"/>
                                        <p:tgtEl>
                                          <p:spTgt spid="3">
                                            <p:txEl>
                                              <p:pRg st="7" end="7"/>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Üretici-Tüketici Kültürü</a:t>
            </a:r>
            <a:endParaRPr lang="tr-TR" dirty="0"/>
          </a:p>
        </p:txBody>
      </p:sp>
      <p:sp>
        <p:nvSpPr>
          <p:cNvPr id="3" name="Content Placeholder 2"/>
          <p:cNvSpPr>
            <a:spLocks noGrp="1"/>
          </p:cNvSpPr>
          <p:nvPr>
            <p:ph idx="1"/>
          </p:nvPr>
        </p:nvSpPr>
        <p:spPr>
          <a:xfrm>
            <a:off x="838200" y="1415145"/>
            <a:ext cx="10939904" cy="4568250"/>
          </a:xfrm>
        </p:spPr>
        <p:txBody>
          <a:bodyPr>
            <a:normAutofit/>
          </a:bodyPr>
          <a:lstStyle/>
          <a:p>
            <a:r>
              <a:rPr lang="tr-TR" sz="2400" dirty="0" smtClean="0"/>
              <a:t>Tüketim ve üretim arasındaki ayrıştırma azalmakta </a:t>
            </a:r>
            <a:r>
              <a:rPr lang="tr-TR" sz="1600" dirty="0" smtClean="0"/>
              <a:t>(Fırat &amp; </a:t>
            </a:r>
            <a:r>
              <a:rPr lang="tr-TR" sz="1600" dirty="0" err="1" smtClean="0"/>
              <a:t>Venkatesh</a:t>
            </a:r>
            <a:r>
              <a:rPr lang="tr-TR" sz="1600" dirty="0" smtClean="0"/>
              <a:t>, 1995; </a:t>
            </a:r>
            <a:r>
              <a:rPr lang="tr-TR" sz="1600" dirty="0" err="1" smtClean="0"/>
              <a:t>Simmons</a:t>
            </a:r>
            <a:r>
              <a:rPr lang="tr-TR" sz="1600" dirty="0" smtClean="0"/>
              <a:t>, 2008; </a:t>
            </a:r>
            <a:r>
              <a:rPr lang="tr-TR" sz="1600" dirty="0" err="1" smtClean="0"/>
              <a:t>Ritzer</a:t>
            </a:r>
            <a:r>
              <a:rPr lang="tr-TR" sz="1600" dirty="0" smtClean="0"/>
              <a:t> 2014; Xie, Bagozzi &amp; Troye, 2008)</a:t>
            </a:r>
          </a:p>
          <a:p>
            <a:endParaRPr lang="tr-TR" sz="800" dirty="0" smtClean="0"/>
          </a:p>
          <a:p>
            <a:r>
              <a:rPr lang="tr-TR" dirty="0" smtClean="0"/>
              <a:t>Tüketiciler artık sadece satın alan kişiler  değil, değer yaratma zincirinin bir parçası </a:t>
            </a:r>
            <a:r>
              <a:rPr lang="tr-TR" sz="1600" dirty="0" smtClean="0"/>
              <a:t>(</a:t>
            </a:r>
            <a:r>
              <a:rPr lang="tr-TR" sz="1600" dirty="0" err="1" smtClean="0"/>
              <a:t>Cova</a:t>
            </a:r>
            <a:r>
              <a:rPr lang="tr-TR" sz="1600" dirty="0" smtClean="0"/>
              <a:t> &amp; </a:t>
            </a:r>
            <a:r>
              <a:rPr lang="tr-TR" sz="1600" dirty="0" err="1" smtClean="0"/>
              <a:t>Cova</a:t>
            </a:r>
            <a:r>
              <a:rPr lang="tr-TR" sz="1600" dirty="0" smtClean="0"/>
              <a:t>, 2012; </a:t>
            </a:r>
            <a:r>
              <a:rPr lang="tr-TR" sz="1600" dirty="0" err="1" smtClean="0"/>
              <a:t>Vargo</a:t>
            </a:r>
            <a:r>
              <a:rPr lang="tr-TR" sz="1600" dirty="0" smtClean="0"/>
              <a:t> &amp; </a:t>
            </a:r>
            <a:r>
              <a:rPr lang="tr-TR" sz="1600" dirty="0" err="1" smtClean="0"/>
              <a:t>Lusch</a:t>
            </a:r>
            <a:r>
              <a:rPr lang="tr-TR" sz="1600" dirty="0" smtClean="0"/>
              <a:t>, 2004)</a:t>
            </a:r>
          </a:p>
          <a:p>
            <a:endParaRPr lang="tr-TR" sz="800" dirty="0" smtClean="0"/>
          </a:p>
          <a:p>
            <a:r>
              <a:rPr lang="tr-TR" dirty="0" smtClean="0"/>
              <a:t>Tüketici kültürünü inceleyen akımlar:</a:t>
            </a:r>
          </a:p>
          <a:p>
            <a:pPr lvl="1"/>
            <a:r>
              <a:rPr lang="tr-TR" sz="2000" dirty="0" smtClean="0"/>
              <a:t>Üretici tüketim / Prosumption </a:t>
            </a:r>
            <a:r>
              <a:rPr lang="tr-TR" dirty="0" smtClean="0"/>
              <a:t>(</a:t>
            </a:r>
            <a:r>
              <a:rPr lang="tr-TR" dirty="0" err="1" smtClean="0"/>
              <a:t>Toffler</a:t>
            </a:r>
            <a:r>
              <a:rPr lang="tr-TR" dirty="0" smtClean="0"/>
              <a:t>, 1980)</a:t>
            </a:r>
          </a:p>
          <a:p>
            <a:pPr lvl="1"/>
            <a:r>
              <a:rPr lang="tr-TR" sz="2000" dirty="0" smtClean="0"/>
              <a:t>Ortak yaratma / </a:t>
            </a:r>
            <a:r>
              <a:rPr lang="tr-TR" sz="2000" dirty="0" err="1" smtClean="0"/>
              <a:t>Co-creation</a:t>
            </a:r>
            <a:r>
              <a:rPr lang="tr-TR" sz="2000" dirty="0" smtClean="0"/>
              <a:t> </a:t>
            </a:r>
            <a:r>
              <a:rPr lang="tr-TR" dirty="0" smtClean="0"/>
              <a:t>(</a:t>
            </a:r>
            <a:r>
              <a:rPr lang="tr-TR" dirty="0" err="1" smtClean="0"/>
              <a:t>Prahalad</a:t>
            </a:r>
            <a:r>
              <a:rPr lang="tr-TR" dirty="0" smtClean="0"/>
              <a:t> &amp; </a:t>
            </a:r>
            <a:r>
              <a:rPr lang="tr-TR" dirty="0" err="1" smtClean="0"/>
              <a:t>Ramaswamy</a:t>
            </a:r>
            <a:r>
              <a:rPr lang="tr-TR" dirty="0" smtClean="0"/>
              <a:t>, 2004)</a:t>
            </a:r>
          </a:p>
          <a:p>
            <a:pPr lvl="1"/>
            <a:r>
              <a:rPr lang="tr-TR" sz="2000" dirty="0" smtClean="0"/>
              <a:t>Bileşik veya ortak üretim / </a:t>
            </a:r>
            <a:r>
              <a:rPr lang="tr-TR" sz="2000" dirty="0" err="1" smtClean="0"/>
              <a:t>Joint</a:t>
            </a:r>
            <a:r>
              <a:rPr lang="tr-TR" sz="2000" dirty="0" smtClean="0"/>
              <a:t> production </a:t>
            </a:r>
            <a:r>
              <a:rPr lang="tr-TR" dirty="0" smtClean="0"/>
              <a:t>(</a:t>
            </a:r>
            <a:r>
              <a:rPr lang="tr-TR" dirty="0" err="1" smtClean="0"/>
              <a:t>Meuter</a:t>
            </a:r>
            <a:r>
              <a:rPr lang="tr-TR" dirty="0" smtClean="0"/>
              <a:t> &amp; </a:t>
            </a:r>
            <a:r>
              <a:rPr lang="tr-TR" dirty="0" err="1" smtClean="0"/>
              <a:t>Bitner</a:t>
            </a:r>
            <a:r>
              <a:rPr lang="tr-TR" dirty="0" smtClean="0"/>
              <a:t>, 1998) </a:t>
            </a:r>
            <a:r>
              <a:rPr lang="tr-TR" sz="2000" dirty="0" smtClean="0"/>
              <a:t>and </a:t>
            </a:r>
            <a:r>
              <a:rPr lang="tr-TR" sz="2000" dirty="0" err="1" smtClean="0"/>
              <a:t>co</a:t>
            </a:r>
            <a:r>
              <a:rPr lang="tr-TR" sz="2000" dirty="0" smtClean="0"/>
              <a:t>-production </a:t>
            </a:r>
            <a:r>
              <a:rPr lang="tr-TR" dirty="0" smtClean="0"/>
              <a:t>(</a:t>
            </a:r>
            <a:r>
              <a:rPr lang="tr-TR" dirty="0" err="1" smtClean="0"/>
              <a:t>Bendapudi</a:t>
            </a:r>
            <a:r>
              <a:rPr lang="tr-TR" dirty="0" smtClean="0"/>
              <a:t> &amp; Leone, 2003)</a:t>
            </a:r>
          </a:p>
          <a:p>
            <a:pPr lvl="1"/>
            <a:r>
              <a:rPr lang="tr-TR" sz="2000" dirty="0" smtClean="0"/>
              <a:t>Kendin yap akımı / Do-it-yourself (DIY) </a:t>
            </a:r>
            <a:r>
              <a:rPr lang="tr-TR" dirty="0" smtClean="0"/>
              <a:t>(</a:t>
            </a:r>
            <a:r>
              <a:rPr lang="tr-TR" dirty="0" err="1" smtClean="0"/>
              <a:t>Moisio</a:t>
            </a:r>
            <a:r>
              <a:rPr lang="tr-TR" dirty="0" smtClean="0"/>
              <a:t>, Arnould, &amp; </a:t>
            </a:r>
            <a:r>
              <a:rPr lang="tr-TR" dirty="0" err="1" smtClean="0"/>
              <a:t>Gentry</a:t>
            </a:r>
            <a:r>
              <a:rPr lang="tr-TR" dirty="0" smtClean="0"/>
              <a:t>, 2013)</a:t>
            </a:r>
          </a:p>
          <a:p>
            <a:pPr lvl="1"/>
            <a:r>
              <a:rPr lang="tr-TR" sz="2000" dirty="0" smtClean="0"/>
              <a:t>IKEA etkisi / IKEA effect </a:t>
            </a:r>
            <a:r>
              <a:rPr lang="tr-TR" dirty="0" smtClean="0"/>
              <a:t>(Norton, </a:t>
            </a:r>
            <a:r>
              <a:rPr lang="tr-TR" dirty="0" err="1" smtClean="0"/>
              <a:t>Mochon</a:t>
            </a:r>
            <a:r>
              <a:rPr lang="tr-TR" dirty="0" smtClean="0"/>
              <a:t>, &amp; </a:t>
            </a:r>
            <a:r>
              <a:rPr lang="tr-TR" dirty="0" err="1" smtClean="0"/>
              <a:t>Ariely</a:t>
            </a:r>
            <a:r>
              <a:rPr lang="tr-TR" dirty="0" smtClean="0"/>
              <a:t>, 2012)</a:t>
            </a:r>
            <a:endParaRPr lang="tr-TR" dirty="0"/>
          </a:p>
        </p:txBody>
      </p:sp>
      <p:graphicFrame>
        <p:nvGraphicFramePr>
          <p:cNvPr id="6" name="Diagram 5"/>
          <p:cNvGraphicFramePr/>
          <p:nvPr>
            <p:extLst>
              <p:ext uri="{D42A27DB-BD31-4B8C-83A1-F6EECF244321}">
                <p14:modId xmlns:p14="http://schemas.microsoft.com/office/powerpoint/2010/main" val="239665853"/>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328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dissolve">
                                      <p:cBhvr>
                                        <p:cTn id="19" dur="500"/>
                                        <p:tgtEl>
                                          <p:spTgt spid="3">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ssolv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Yemek Hazırlayıp-Tüketme</a:t>
            </a:r>
            <a:endParaRPr lang="tr-TR" dirty="0"/>
          </a:p>
        </p:txBody>
      </p:sp>
      <p:sp>
        <p:nvSpPr>
          <p:cNvPr id="3" name="Content Placeholder 2"/>
          <p:cNvSpPr>
            <a:spLocks noGrp="1"/>
          </p:cNvSpPr>
          <p:nvPr>
            <p:ph idx="1"/>
          </p:nvPr>
        </p:nvSpPr>
        <p:spPr>
          <a:xfrm>
            <a:off x="838199" y="1633538"/>
            <a:ext cx="11070771" cy="4288396"/>
          </a:xfrm>
        </p:spPr>
        <p:txBody>
          <a:bodyPr>
            <a:normAutofit/>
          </a:bodyPr>
          <a:lstStyle/>
          <a:p>
            <a:r>
              <a:rPr lang="tr-TR" sz="2800" dirty="0" smtClean="0"/>
              <a:t>Yemek hazırlamanın algı üzerindeki etkisi</a:t>
            </a:r>
          </a:p>
          <a:p>
            <a:pPr lvl="1"/>
            <a:r>
              <a:rPr lang="tr-TR" sz="2400" dirty="0" smtClean="0"/>
              <a:t>Tat değerlendirmesi </a:t>
            </a:r>
            <a:r>
              <a:rPr lang="tr-TR" sz="1800" dirty="0" smtClean="0"/>
              <a:t>(Troye and Supphellen, 2012)</a:t>
            </a:r>
          </a:p>
          <a:p>
            <a:pPr lvl="1"/>
            <a:r>
              <a:rPr lang="tr-TR" sz="2400" dirty="0" smtClean="0"/>
              <a:t>Doğallık algısı, tercih ve tüketim miktarı </a:t>
            </a:r>
            <a:r>
              <a:rPr lang="tr-TR" sz="1800" dirty="0" smtClean="0"/>
              <a:t>(</a:t>
            </a:r>
            <a:r>
              <a:rPr lang="tr-TR" sz="1800" dirty="0" err="1" smtClean="0"/>
              <a:t>Dohle</a:t>
            </a:r>
            <a:r>
              <a:rPr lang="tr-TR" sz="1800" dirty="0" smtClean="0"/>
              <a:t> et al. 2014)</a:t>
            </a:r>
          </a:p>
        </p:txBody>
      </p:sp>
      <p:graphicFrame>
        <p:nvGraphicFramePr>
          <p:cNvPr id="5" name="Diagram 4"/>
          <p:cNvGraphicFramePr/>
          <p:nvPr>
            <p:extLst>
              <p:ext uri="{D42A27DB-BD31-4B8C-83A1-F6EECF244321}">
                <p14:modId xmlns:p14="http://schemas.microsoft.com/office/powerpoint/2010/main" val="229465313"/>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756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Yemek Hazırlayıp-Tüketme</a:t>
            </a:r>
            <a:endParaRPr lang="tr-TR" dirty="0"/>
          </a:p>
        </p:txBody>
      </p:sp>
      <p:sp>
        <p:nvSpPr>
          <p:cNvPr id="3" name="Content Placeholder 2"/>
          <p:cNvSpPr>
            <a:spLocks noGrp="1"/>
          </p:cNvSpPr>
          <p:nvPr>
            <p:ph idx="1"/>
          </p:nvPr>
        </p:nvSpPr>
        <p:spPr>
          <a:xfrm>
            <a:off x="838199" y="1633538"/>
            <a:ext cx="11070771" cy="4288396"/>
          </a:xfrm>
        </p:spPr>
        <p:txBody>
          <a:bodyPr>
            <a:normAutofit/>
          </a:bodyPr>
          <a:lstStyle/>
          <a:p>
            <a:r>
              <a:rPr lang="tr-TR" sz="2800" dirty="0" smtClean="0"/>
              <a:t>Yemek hazırlama motivasyonları</a:t>
            </a:r>
          </a:p>
          <a:p>
            <a:pPr lvl="1"/>
            <a:r>
              <a:rPr lang="tr-TR" sz="2400" dirty="0" smtClean="0"/>
              <a:t>Amerika`da genç nüfusla yapılan bir anket çalışması </a:t>
            </a:r>
            <a:r>
              <a:rPr lang="tr-TR" dirty="0" smtClean="0"/>
              <a:t>(Mintel, 2011)</a:t>
            </a:r>
          </a:p>
          <a:p>
            <a:pPr lvl="2"/>
            <a:r>
              <a:rPr lang="tr-TR" sz="2400" dirty="0" smtClean="0"/>
              <a:t>Sağlıklı bir diet, yeni tatlar deneme, sosyalleşme, sevgi belirtme, akranlar arasında itibar elde etme, rahatlama/dinlenme</a:t>
            </a:r>
            <a:endParaRPr lang="tr-TR" dirty="0" smtClean="0"/>
          </a:p>
          <a:p>
            <a:pPr lvl="1"/>
            <a:r>
              <a:rPr lang="tr-TR" sz="2400" dirty="0" smtClean="0"/>
              <a:t>Hollanda`da yapılan derinlemesine görüşmeler </a:t>
            </a:r>
            <a:r>
              <a:rPr lang="tr-TR" dirty="0" smtClean="0"/>
              <a:t>(</a:t>
            </a:r>
            <a:r>
              <a:rPr lang="tr-TR" dirty="0" err="1" smtClean="0"/>
              <a:t>Costa</a:t>
            </a:r>
            <a:r>
              <a:rPr lang="tr-TR" dirty="0" smtClean="0"/>
              <a:t> et al., 2007)</a:t>
            </a:r>
          </a:p>
          <a:p>
            <a:pPr lvl="2"/>
            <a:r>
              <a:rPr lang="tr-TR" sz="2400" dirty="0" smtClean="0"/>
              <a:t>Görev, zevk, tasarruf, sosyalleşme, ait olma isteği, kontrol</a:t>
            </a:r>
            <a:endParaRPr lang="tr-TR" dirty="0" smtClean="0"/>
          </a:p>
          <a:p>
            <a:pPr lvl="1"/>
            <a:r>
              <a:rPr lang="tr-TR" sz="2400" dirty="0" smtClean="0"/>
              <a:t>Belçika`da yapılan anket çalışması </a:t>
            </a:r>
            <a:r>
              <a:rPr lang="tr-TR" dirty="0" smtClean="0"/>
              <a:t>(Daniels vd., 2012)</a:t>
            </a:r>
          </a:p>
          <a:p>
            <a:pPr lvl="2"/>
            <a:r>
              <a:rPr lang="tr-TR" sz="2400" dirty="0" smtClean="0"/>
              <a:t>kendilerini hem de çevrelerindekileri mutlu etme, sevgi gösterme, sorumluluk/zorunluluk</a:t>
            </a:r>
          </a:p>
        </p:txBody>
      </p:sp>
      <p:graphicFrame>
        <p:nvGraphicFramePr>
          <p:cNvPr id="5" name="Diagram 4"/>
          <p:cNvGraphicFramePr/>
          <p:nvPr>
            <p:extLst>
              <p:ext uri="{D42A27DB-BD31-4B8C-83A1-F6EECF244321}">
                <p14:modId xmlns:p14="http://schemas.microsoft.com/office/powerpoint/2010/main" val="3625777209"/>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29193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Soruları</a:t>
            </a:r>
            <a:endParaRPr lang="tr-TR" dirty="0"/>
          </a:p>
        </p:txBody>
      </p:sp>
      <p:sp>
        <p:nvSpPr>
          <p:cNvPr id="3" name="Content Placeholder 2"/>
          <p:cNvSpPr>
            <a:spLocks noGrp="1"/>
          </p:cNvSpPr>
          <p:nvPr>
            <p:ph idx="1"/>
          </p:nvPr>
        </p:nvSpPr>
        <p:spPr>
          <a:xfrm>
            <a:off x="609600" y="1723476"/>
            <a:ext cx="10972800" cy="4115933"/>
          </a:xfrm>
        </p:spPr>
        <p:txBody>
          <a:bodyPr>
            <a:normAutofit/>
          </a:bodyPr>
          <a:lstStyle/>
          <a:p>
            <a:r>
              <a:rPr lang="tr-TR" sz="2600" dirty="0" smtClean="0"/>
              <a:t>Keşifsel çalışma</a:t>
            </a:r>
          </a:p>
          <a:p>
            <a:pPr lvl="1"/>
            <a:r>
              <a:rPr lang="tr-TR" sz="2600" dirty="0"/>
              <a:t>Türkiye’de tüketicileri yemek hazırlamaya iten </a:t>
            </a:r>
            <a:r>
              <a:rPr lang="tr-TR" sz="2600" dirty="0" smtClean="0"/>
              <a:t>faktörler?</a:t>
            </a:r>
            <a:endParaRPr lang="tr-TR" sz="2600" dirty="0"/>
          </a:p>
          <a:p>
            <a:pPr lvl="1"/>
            <a:r>
              <a:rPr lang="tr-TR" sz="2600" dirty="0" smtClean="0"/>
              <a:t>Kültürler arası farklılıklar?</a:t>
            </a:r>
          </a:p>
          <a:p>
            <a:endParaRPr lang="tr-TR" sz="800" dirty="0" smtClean="0"/>
          </a:p>
          <a:p>
            <a:r>
              <a:rPr lang="tr-TR" sz="2600" dirty="0" smtClean="0"/>
              <a:t>2. aşama – sağlık algısı ile birleştirilmesi</a:t>
            </a:r>
          </a:p>
          <a:p>
            <a:pPr lvl="1"/>
            <a:r>
              <a:rPr lang="tr-TR" sz="2600" dirty="0"/>
              <a:t>Sağlıklı yemek </a:t>
            </a:r>
            <a:r>
              <a:rPr lang="tr-TR" sz="2600" dirty="0" smtClean="0"/>
              <a:t>ve sağlıklı yemek hazırlamak </a:t>
            </a:r>
            <a:r>
              <a:rPr lang="tr-TR" sz="2600" dirty="0"/>
              <a:t>ne </a:t>
            </a:r>
            <a:r>
              <a:rPr lang="tr-TR" sz="2600" dirty="0" smtClean="0"/>
              <a:t>demek?</a:t>
            </a:r>
            <a:endParaRPr lang="tr-TR" sz="2600" dirty="0"/>
          </a:p>
          <a:p>
            <a:pPr lvl="1"/>
            <a:r>
              <a:rPr lang="tr-TR" sz="2600" dirty="0"/>
              <a:t>Sağlıklı yemek hazırlama </a:t>
            </a:r>
            <a:r>
              <a:rPr lang="tr-TR" sz="2600" dirty="0" smtClean="0"/>
              <a:t>motivasyonları</a:t>
            </a:r>
          </a:p>
          <a:p>
            <a:pPr lvl="1"/>
            <a:r>
              <a:rPr lang="tr-TR" sz="2600" dirty="0"/>
              <a:t>Sağlıklı yemek </a:t>
            </a:r>
            <a:r>
              <a:rPr lang="tr-TR" sz="2600" dirty="0" smtClean="0"/>
              <a:t>hazırlamaya yönelik algı ve tutumların keşfedilmesi </a:t>
            </a:r>
            <a:endParaRPr lang="tr-TR" sz="2600" dirty="0"/>
          </a:p>
        </p:txBody>
      </p:sp>
      <p:graphicFrame>
        <p:nvGraphicFramePr>
          <p:cNvPr id="6" name="Diagram 5"/>
          <p:cNvGraphicFramePr/>
          <p:nvPr>
            <p:extLst>
              <p:ext uri="{D42A27DB-BD31-4B8C-83A1-F6EECF244321}">
                <p14:modId xmlns:p14="http://schemas.microsoft.com/office/powerpoint/2010/main" val="1028823200"/>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484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Türkiye`deki</a:t>
            </a:r>
            <a:r>
              <a:rPr lang="en-US" dirty="0" smtClean="0"/>
              <a:t> Obezite </a:t>
            </a:r>
            <a:r>
              <a:rPr lang="en-US" dirty="0" err="1" smtClean="0"/>
              <a:t>Oranı</a:t>
            </a:r>
            <a:endParaRPr lang="en-US" dirty="0"/>
          </a:p>
        </p:txBody>
      </p:sp>
      <p:pic>
        <p:nvPicPr>
          <p:cNvPr id="6" name="Picture 5"/>
          <p:cNvPicPr>
            <a:picLocks noChangeAspect="1"/>
          </p:cNvPicPr>
          <p:nvPr/>
        </p:nvPicPr>
        <p:blipFill>
          <a:blip r:embed="rId4"/>
          <a:stretch>
            <a:fillRect/>
          </a:stretch>
        </p:blipFill>
        <p:spPr>
          <a:xfrm>
            <a:off x="1718153" y="1487650"/>
            <a:ext cx="9142195" cy="5144841"/>
          </a:xfrm>
          <a:prstGeom prst="rect">
            <a:avLst/>
          </a:prstGeom>
        </p:spPr>
      </p:pic>
      <p:sp>
        <p:nvSpPr>
          <p:cNvPr id="3" name="Oval 2"/>
          <p:cNvSpPr/>
          <p:nvPr/>
        </p:nvSpPr>
        <p:spPr>
          <a:xfrm>
            <a:off x="10227733" y="2794000"/>
            <a:ext cx="632615" cy="2878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endParaRPr>
          </a:p>
        </p:txBody>
      </p:sp>
      <p:sp>
        <p:nvSpPr>
          <p:cNvPr id="5" name="Oval 4"/>
          <p:cNvSpPr/>
          <p:nvPr/>
        </p:nvSpPr>
        <p:spPr>
          <a:xfrm>
            <a:off x="10227736" y="5740345"/>
            <a:ext cx="632615" cy="2878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endParaRPr>
          </a:p>
        </p:txBody>
      </p:sp>
      <p:sp>
        <p:nvSpPr>
          <p:cNvPr id="7" name="Oval 6"/>
          <p:cNvSpPr/>
          <p:nvPr/>
        </p:nvSpPr>
        <p:spPr>
          <a:xfrm>
            <a:off x="7704719" y="2794003"/>
            <a:ext cx="632615" cy="2878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endParaRPr>
          </a:p>
        </p:txBody>
      </p:sp>
      <p:sp>
        <p:nvSpPr>
          <p:cNvPr id="8" name="Oval 7"/>
          <p:cNvSpPr/>
          <p:nvPr/>
        </p:nvSpPr>
        <p:spPr>
          <a:xfrm>
            <a:off x="7704719" y="5723412"/>
            <a:ext cx="632615" cy="2878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endParaRPr>
          </a:p>
        </p:txBody>
      </p:sp>
    </p:spTree>
    <p:extLst>
      <p:ext uri="{BB962C8B-B14F-4D97-AF65-F5344CB8AC3E}">
        <p14:creationId xmlns:p14="http://schemas.microsoft.com/office/powerpoint/2010/main" val="5484271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Metot – Netnografi </a:t>
            </a:r>
            <a:endParaRPr lang="tr-TR" dirty="0"/>
          </a:p>
        </p:txBody>
      </p:sp>
      <p:sp>
        <p:nvSpPr>
          <p:cNvPr id="3" name="Content Placeholder 2"/>
          <p:cNvSpPr>
            <a:spLocks noGrp="1"/>
          </p:cNvSpPr>
          <p:nvPr>
            <p:ph idx="1"/>
          </p:nvPr>
        </p:nvSpPr>
        <p:spPr>
          <a:xfrm>
            <a:off x="838199" y="1692685"/>
            <a:ext cx="10441621" cy="4595331"/>
          </a:xfrm>
        </p:spPr>
        <p:txBody>
          <a:bodyPr>
            <a:normAutofit/>
          </a:bodyPr>
          <a:lstStyle/>
          <a:p>
            <a:r>
              <a:rPr lang="tr-TR" sz="2800" dirty="0" smtClean="0"/>
              <a:t>Netnografi</a:t>
            </a:r>
          </a:p>
          <a:p>
            <a:pPr lvl="1"/>
            <a:r>
              <a:rPr lang="tr-TR" sz="2400" dirty="0" smtClean="0"/>
              <a:t>Çevrimiçi etnografya </a:t>
            </a:r>
            <a:r>
              <a:rPr lang="tr-TR" dirty="0" smtClean="0"/>
              <a:t>(Kozinets, 2002; 2010)</a:t>
            </a:r>
          </a:p>
          <a:p>
            <a:pPr lvl="2"/>
            <a:r>
              <a:rPr lang="tr-TR" sz="1900" dirty="0" smtClean="0"/>
              <a:t>Zengin </a:t>
            </a:r>
            <a:r>
              <a:rPr lang="tr-TR" sz="1900" dirty="0"/>
              <a:t>içeriğe erişim (farklı demografik ve sosyo-kültürel alt yapıya sahip </a:t>
            </a:r>
            <a:r>
              <a:rPr lang="tr-TR" sz="1900" dirty="0" smtClean="0"/>
              <a:t>tüketiciler + kullanıcı sayısı)</a:t>
            </a:r>
            <a:endParaRPr lang="tr-TR" sz="1900" dirty="0"/>
          </a:p>
          <a:p>
            <a:pPr lvl="2"/>
            <a:r>
              <a:rPr lang="tr-TR" sz="1900" dirty="0" smtClean="0"/>
              <a:t>Araştırmacının müdahalesi olmadan doğal olarak oluşmuş içerik </a:t>
            </a:r>
          </a:p>
          <a:p>
            <a:endParaRPr lang="tr-TR" sz="2800" dirty="0" smtClean="0"/>
          </a:p>
          <a:p>
            <a:r>
              <a:rPr lang="tr-TR" sz="2800" dirty="0" smtClean="0"/>
              <a:t>Netnografi Sahası</a:t>
            </a:r>
          </a:p>
          <a:p>
            <a:pPr lvl="1"/>
            <a:r>
              <a:rPr lang="tr-TR" sz="2000" dirty="0" smtClean="0"/>
              <a:t>Google “yemek pişirmek”, “ev yapımı” ve “</a:t>
            </a:r>
            <a:r>
              <a:rPr lang="tr-TR" sz="2000" dirty="0" err="1" smtClean="0"/>
              <a:t>cooking</a:t>
            </a:r>
            <a:r>
              <a:rPr lang="tr-TR" sz="2000" dirty="0" smtClean="0"/>
              <a:t>”, “</a:t>
            </a:r>
            <a:r>
              <a:rPr lang="tr-TR" sz="2000" dirty="0" err="1" smtClean="0"/>
              <a:t>home-made</a:t>
            </a:r>
            <a:r>
              <a:rPr lang="tr-TR" sz="2000" dirty="0" smtClean="0"/>
              <a:t>”</a:t>
            </a:r>
          </a:p>
          <a:p>
            <a:pPr lvl="1"/>
            <a:r>
              <a:rPr lang="tr-TR" sz="2000" dirty="0"/>
              <a:t>Yoğun içerikli platformlar (forum, web günlükleri..</a:t>
            </a:r>
            <a:r>
              <a:rPr lang="tr-TR" sz="2000" dirty="0" smtClean="0"/>
              <a:t>)</a:t>
            </a:r>
            <a:endParaRPr lang="tr-TR" sz="2000" dirty="0"/>
          </a:p>
        </p:txBody>
      </p:sp>
      <p:graphicFrame>
        <p:nvGraphicFramePr>
          <p:cNvPr id="7" name="Diagram 6"/>
          <p:cNvGraphicFramePr/>
          <p:nvPr>
            <p:extLst>
              <p:ext uri="{D42A27DB-BD31-4B8C-83A1-F6EECF244321}">
                <p14:modId xmlns:p14="http://schemas.microsoft.com/office/powerpoint/2010/main" val="670981678"/>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6337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Metot – Netnografi </a:t>
            </a:r>
            <a:endParaRPr lang="tr-TR" dirty="0"/>
          </a:p>
        </p:txBody>
      </p:sp>
      <p:sp>
        <p:nvSpPr>
          <p:cNvPr id="3" name="Content Placeholder 2"/>
          <p:cNvSpPr>
            <a:spLocks noGrp="1"/>
          </p:cNvSpPr>
          <p:nvPr>
            <p:ph idx="1"/>
          </p:nvPr>
        </p:nvSpPr>
        <p:spPr>
          <a:xfrm>
            <a:off x="674343" y="2002484"/>
            <a:ext cx="6371518" cy="4285532"/>
          </a:xfrm>
        </p:spPr>
        <p:txBody>
          <a:bodyPr>
            <a:normAutofit/>
          </a:bodyPr>
          <a:lstStyle/>
          <a:p>
            <a:r>
              <a:rPr lang="tr-TR" sz="2800" dirty="0" smtClean="0"/>
              <a:t>Veri</a:t>
            </a:r>
          </a:p>
          <a:p>
            <a:pPr lvl="1"/>
            <a:r>
              <a:rPr lang="tr-TR" sz="2400" dirty="0" smtClean="0"/>
              <a:t>4 site (2 İngilizce, 2 Türkçe)</a:t>
            </a:r>
          </a:p>
          <a:p>
            <a:pPr lvl="1"/>
            <a:r>
              <a:rPr lang="tr-TR" sz="2400" dirty="0" smtClean="0"/>
              <a:t>2000 mesaj</a:t>
            </a:r>
          </a:p>
          <a:p>
            <a:pPr lvl="1"/>
            <a:r>
              <a:rPr lang="tr-TR" sz="2400" dirty="0" smtClean="0"/>
              <a:t>7 yıllık veri: Ocak 2009 – Şubat 2016</a:t>
            </a:r>
          </a:p>
          <a:p>
            <a:pPr lvl="1"/>
            <a:r>
              <a:rPr lang="tr-TR" sz="2400" dirty="0" smtClean="0"/>
              <a:t>9 aylık veri toplama</a:t>
            </a:r>
          </a:p>
          <a:p>
            <a:pPr lvl="1"/>
            <a:r>
              <a:rPr lang="tr-TR" sz="2400" dirty="0" err="1" smtClean="0"/>
              <a:t>Nvivo</a:t>
            </a:r>
            <a:r>
              <a:rPr lang="tr-TR" sz="2400" dirty="0" smtClean="0"/>
              <a:t> nitel veri araştırma programı</a:t>
            </a:r>
          </a:p>
          <a:p>
            <a:pPr lvl="1"/>
            <a:endParaRPr lang="tr-TR" sz="2400" dirty="0"/>
          </a:p>
        </p:txBody>
      </p:sp>
      <p:graphicFrame>
        <p:nvGraphicFramePr>
          <p:cNvPr id="4" name="Table 3"/>
          <p:cNvGraphicFramePr>
            <a:graphicFrameLocks noGrp="1"/>
          </p:cNvGraphicFramePr>
          <p:nvPr>
            <p:extLst>
              <p:ext uri="{D42A27DB-BD31-4B8C-83A1-F6EECF244321}">
                <p14:modId xmlns:p14="http://schemas.microsoft.com/office/powerpoint/2010/main" val="1869820900"/>
              </p:ext>
            </p:extLst>
          </p:nvPr>
        </p:nvGraphicFramePr>
        <p:xfrm>
          <a:off x="6864732" y="1881548"/>
          <a:ext cx="5137808" cy="3750422"/>
        </p:xfrm>
        <a:graphic>
          <a:graphicData uri="http://schemas.openxmlformats.org/drawingml/2006/table">
            <a:tbl>
              <a:tblPr firstRow="1" bandRow="1">
                <a:tableStyleId>{5C22544A-7EE6-4342-B048-85BDC9FD1C3A}</a:tableStyleId>
              </a:tblPr>
              <a:tblGrid>
                <a:gridCol w="2106450"/>
                <a:gridCol w="3031358"/>
              </a:tblGrid>
              <a:tr h="433183">
                <a:tc>
                  <a:txBody>
                    <a:bodyPr/>
                    <a:lstStyle/>
                    <a:p>
                      <a:r>
                        <a:rPr lang="tr-TR" sz="2000" noProof="0" smtClean="0"/>
                        <a:t>Websitesi</a:t>
                      </a:r>
                      <a:endParaRPr lang="tr-TR" sz="2000" noProof="0"/>
                    </a:p>
                  </a:txBody>
                  <a:tcPr/>
                </a:tc>
                <a:tc>
                  <a:txBody>
                    <a:bodyPr/>
                    <a:lstStyle/>
                    <a:p>
                      <a:pPr algn="ctr"/>
                      <a:r>
                        <a:rPr lang="tr-TR" sz="2000" noProof="0" dirty="0" smtClean="0"/>
                        <a:t>Trafik/Yoğunluk</a:t>
                      </a:r>
                      <a:endParaRPr lang="tr-TR" sz="2000" noProof="0" dirty="0"/>
                    </a:p>
                  </a:txBody>
                  <a:tcPr/>
                </a:tc>
              </a:tr>
              <a:tr h="433183">
                <a:tc>
                  <a:txBody>
                    <a:bodyPr/>
                    <a:lstStyle/>
                    <a:p>
                      <a:r>
                        <a:rPr lang="tr-TR" sz="2000" noProof="0" smtClean="0"/>
                        <a:t>Discusscooking</a:t>
                      </a:r>
                    </a:p>
                    <a:p>
                      <a:r>
                        <a:rPr lang="tr-TR" sz="2000" noProof="0" smtClean="0"/>
                        <a:t>(D)</a:t>
                      </a:r>
                      <a:endParaRPr lang="tr-TR" sz="2000" noProof="0"/>
                    </a:p>
                  </a:txBody>
                  <a:tcPr/>
                </a:tc>
                <a:tc>
                  <a:txBody>
                    <a:bodyPr/>
                    <a:lstStyle/>
                    <a:p>
                      <a:pPr algn="ctr"/>
                      <a:r>
                        <a:rPr lang="tr-TR" sz="1800" kern="1200" noProof="0" smtClean="0">
                          <a:solidFill>
                            <a:schemeClr val="dk1"/>
                          </a:solidFill>
                          <a:effectLst/>
                          <a:latin typeface="+mn-lt"/>
                          <a:ea typeface="+mn-ea"/>
                          <a:cs typeface="+mn-cs"/>
                        </a:rPr>
                        <a:t>51.150’e yakın tartışma forumu ve 721.000`e yakın mesaj</a:t>
                      </a:r>
                      <a:r>
                        <a:rPr lang="tr-TR" sz="2000" noProof="0" smtClean="0">
                          <a:effectLst/>
                        </a:rPr>
                        <a:t> </a:t>
                      </a:r>
                      <a:endParaRPr lang="tr-TR" sz="2000" noProof="0"/>
                    </a:p>
                  </a:txBody>
                  <a:tcPr/>
                </a:tc>
              </a:tr>
              <a:tr h="433183">
                <a:tc>
                  <a:txBody>
                    <a:bodyPr/>
                    <a:lstStyle/>
                    <a:p>
                      <a:r>
                        <a:rPr lang="tr-TR" sz="2000" noProof="0" smtClean="0"/>
                        <a:t>Egghead Forums</a:t>
                      </a:r>
                    </a:p>
                    <a:p>
                      <a:r>
                        <a:rPr lang="tr-TR" sz="2000" noProof="0" smtClean="0"/>
                        <a:t>(E)</a:t>
                      </a:r>
                      <a:endParaRPr lang="tr-TR" sz="2000" noProof="0"/>
                    </a:p>
                  </a:txBody>
                  <a:tcPr/>
                </a:tc>
                <a:tc>
                  <a:txBody>
                    <a:bodyPr/>
                    <a:lstStyle/>
                    <a:p>
                      <a:pPr algn="ctr"/>
                      <a:r>
                        <a:rPr lang="tr-TR" sz="1800" kern="1200" noProof="0" smtClean="0">
                          <a:solidFill>
                            <a:schemeClr val="dk1"/>
                          </a:solidFill>
                          <a:effectLst/>
                          <a:latin typeface="+mn-lt"/>
                          <a:ea typeface="+mn-ea"/>
                          <a:cs typeface="+mn-cs"/>
                        </a:rPr>
                        <a:t>154.000’e yakın tartışma forumu ve toplamda 1,5 milyona yakın mesaj</a:t>
                      </a:r>
                      <a:r>
                        <a:rPr lang="tr-TR" sz="2000" noProof="0" smtClean="0">
                          <a:effectLst/>
                        </a:rPr>
                        <a:t> </a:t>
                      </a:r>
                      <a:endParaRPr lang="tr-TR" sz="2000" noProof="0"/>
                    </a:p>
                  </a:txBody>
                  <a:tcPr/>
                </a:tc>
              </a:tr>
              <a:tr h="433183">
                <a:tc>
                  <a:txBody>
                    <a:bodyPr/>
                    <a:lstStyle/>
                    <a:p>
                      <a:r>
                        <a:rPr lang="tr-TR" sz="2000" noProof="0" smtClean="0"/>
                        <a:t>Kadınlar</a:t>
                      </a:r>
                      <a:r>
                        <a:rPr lang="tr-TR" sz="2000" baseline="0" noProof="0" smtClean="0"/>
                        <a:t> Kulübü</a:t>
                      </a:r>
                    </a:p>
                    <a:p>
                      <a:r>
                        <a:rPr lang="tr-TR" sz="2000" baseline="0" noProof="0" smtClean="0"/>
                        <a:t>(K)</a:t>
                      </a:r>
                      <a:endParaRPr lang="tr-TR" sz="2000" noProof="0" smtClean="0"/>
                    </a:p>
                  </a:txBody>
                  <a:tcPr/>
                </a:tc>
                <a:tc>
                  <a:txBody>
                    <a:bodyPr/>
                    <a:lstStyle/>
                    <a:p>
                      <a:pPr algn="ctr"/>
                      <a:r>
                        <a:rPr lang="tr-TR" sz="1800" kern="1200" noProof="0" smtClean="0">
                          <a:solidFill>
                            <a:schemeClr val="dk1"/>
                          </a:solidFill>
                          <a:effectLst/>
                          <a:latin typeface="+mn-lt"/>
                          <a:ea typeface="+mn-ea"/>
                          <a:cs typeface="+mn-cs"/>
                        </a:rPr>
                        <a:t>19.000 konu ve 360.000 mesaj</a:t>
                      </a:r>
                      <a:r>
                        <a:rPr lang="tr-TR" sz="2000" noProof="0" smtClean="0">
                          <a:effectLst/>
                        </a:rPr>
                        <a:t> </a:t>
                      </a:r>
                      <a:endParaRPr lang="tr-TR" sz="2000" noProof="0"/>
                    </a:p>
                  </a:txBody>
                  <a:tcPr/>
                </a:tc>
              </a:tr>
              <a:tr h="433183">
                <a:tc>
                  <a:txBody>
                    <a:bodyPr/>
                    <a:lstStyle/>
                    <a:p>
                      <a:r>
                        <a:rPr lang="tr-TR" sz="2000" noProof="0" smtClean="0"/>
                        <a:t>Agaclar.net</a:t>
                      </a:r>
                    </a:p>
                    <a:p>
                      <a:r>
                        <a:rPr lang="tr-TR" sz="2000" noProof="0" smtClean="0"/>
                        <a:t>(A)</a:t>
                      </a:r>
                    </a:p>
                  </a:txBody>
                  <a:tcPr/>
                </a:tc>
                <a:tc>
                  <a:txBody>
                    <a:bodyPr/>
                    <a:lstStyle/>
                    <a:p>
                      <a:pPr algn="ctr"/>
                      <a:r>
                        <a:rPr lang="tr-TR" sz="1800" kern="1200" noProof="0" dirty="0" smtClean="0">
                          <a:solidFill>
                            <a:schemeClr val="dk1"/>
                          </a:solidFill>
                          <a:effectLst/>
                          <a:latin typeface="+mn-lt"/>
                          <a:ea typeface="+mn-ea"/>
                          <a:cs typeface="+mn-cs"/>
                        </a:rPr>
                        <a:t>871 konu başlığında 18.000'den fazla mesaj</a:t>
                      </a:r>
                      <a:r>
                        <a:rPr lang="tr-TR" sz="2000" noProof="0" dirty="0" smtClean="0">
                          <a:effectLst/>
                        </a:rPr>
                        <a:t> </a:t>
                      </a:r>
                      <a:endParaRPr lang="tr-TR" sz="2000" noProof="0" dirty="0"/>
                    </a:p>
                  </a:txBody>
                  <a:tcPr/>
                </a:tc>
              </a:tr>
            </a:tbl>
          </a:graphicData>
        </a:graphic>
      </p:graphicFrame>
      <p:graphicFrame>
        <p:nvGraphicFramePr>
          <p:cNvPr id="6" name="Diagram 5"/>
          <p:cNvGraphicFramePr/>
          <p:nvPr>
            <p:extLst>
              <p:ext uri="{D42A27DB-BD31-4B8C-83A1-F6EECF244321}">
                <p14:modId xmlns:p14="http://schemas.microsoft.com/office/powerpoint/2010/main" val="2815712689"/>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2514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Bulgular</a:t>
            </a:r>
            <a:endParaRPr lang="tr-TR" sz="4000" dirty="0"/>
          </a:p>
        </p:txBody>
      </p:sp>
      <p:sp>
        <p:nvSpPr>
          <p:cNvPr id="3" name="Content Placeholder 2"/>
          <p:cNvSpPr>
            <a:spLocks noGrp="1"/>
          </p:cNvSpPr>
          <p:nvPr>
            <p:ph idx="1"/>
          </p:nvPr>
        </p:nvSpPr>
        <p:spPr>
          <a:xfrm>
            <a:off x="1370731" y="1286136"/>
            <a:ext cx="6822125" cy="4715062"/>
          </a:xfrm>
        </p:spPr>
        <p:txBody>
          <a:bodyPr>
            <a:noAutofit/>
          </a:bodyPr>
          <a:lstStyle/>
          <a:p>
            <a:pPr marL="0" indent="0">
              <a:buNone/>
            </a:pPr>
            <a:r>
              <a:rPr lang="tr-TR" sz="2700" b="1" dirty="0" smtClean="0"/>
              <a:t>MOTİVASYONLAR</a:t>
            </a:r>
          </a:p>
          <a:p>
            <a:pPr marL="514350" indent="-514350">
              <a:buFont typeface="+mj-lt"/>
              <a:buAutoNum type="arabicPeriod"/>
            </a:pPr>
            <a:r>
              <a:rPr lang="tr-TR" sz="2700" dirty="0"/>
              <a:t>F</a:t>
            </a:r>
            <a:r>
              <a:rPr lang="tr-TR" sz="2700" dirty="0" smtClean="0"/>
              <a:t>izyolojik ihtiyaç</a:t>
            </a:r>
          </a:p>
          <a:p>
            <a:pPr marL="514350" indent="-514350">
              <a:buFont typeface="+mj-lt"/>
              <a:buAutoNum type="arabicPeriod"/>
            </a:pPr>
            <a:r>
              <a:rPr lang="tr-TR" sz="2700" dirty="0"/>
              <a:t>G</a:t>
            </a:r>
            <a:r>
              <a:rPr lang="tr-TR" sz="2700" dirty="0" smtClean="0"/>
              <a:t>üvenlik </a:t>
            </a:r>
            <a:r>
              <a:rPr lang="tr-TR" sz="2700" dirty="0"/>
              <a:t>(finansal ve fiziksel sağlık</a:t>
            </a:r>
            <a:r>
              <a:rPr lang="tr-TR" sz="2700" dirty="0" smtClean="0"/>
              <a:t>)</a:t>
            </a:r>
          </a:p>
          <a:p>
            <a:pPr marL="514350" indent="-514350">
              <a:buFont typeface="+mj-lt"/>
              <a:buAutoNum type="arabicPeriod"/>
            </a:pPr>
            <a:r>
              <a:rPr lang="tr-TR" sz="2700" dirty="0" smtClean="0"/>
              <a:t>Özerklik </a:t>
            </a:r>
            <a:r>
              <a:rPr lang="tr-TR" sz="2700" dirty="0"/>
              <a:t>ve </a:t>
            </a:r>
            <a:r>
              <a:rPr lang="tr-TR" sz="2700" dirty="0" smtClean="0"/>
              <a:t>kontrol</a:t>
            </a:r>
          </a:p>
          <a:p>
            <a:pPr marL="514350" indent="-514350">
              <a:buFont typeface="+mj-lt"/>
              <a:buAutoNum type="arabicPeriod"/>
            </a:pPr>
            <a:r>
              <a:rPr lang="tr-TR" sz="2700" dirty="0"/>
              <a:t>A</a:t>
            </a:r>
            <a:r>
              <a:rPr lang="tr-TR" sz="2700" dirty="0" smtClean="0"/>
              <a:t>it </a:t>
            </a:r>
            <a:r>
              <a:rPr lang="tr-TR" sz="2700" dirty="0"/>
              <a:t>olma ve </a:t>
            </a:r>
            <a:r>
              <a:rPr lang="tr-TR" sz="2700" dirty="0" smtClean="0"/>
              <a:t>sevgi</a:t>
            </a:r>
          </a:p>
          <a:p>
            <a:pPr marL="514350" indent="-514350">
              <a:buFont typeface="+mj-lt"/>
              <a:buAutoNum type="arabicPeriod"/>
            </a:pPr>
            <a:r>
              <a:rPr lang="tr-TR" sz="2700" dirty="0" smtClean="0"/>
              <a:t>Saygınlık</a:t>
            </a:r>
          </a:p>
          <a:p>
            <a:pPr marL="514350" indent="-514350">
              <a:buFont typeface="+mj-lt"/>
              <a:buAutoNum type="arabicPeriod"/>
            </a:pPr>
            <a:r>
              <a:rPr lang="tr-TR" sz="2700" dirty="0"/>
              <a:t>D</a:t>
            </a:r>
            <a:r>
              <a:rPr lang="tr-TR" sz="2700" dirty="0" smtClean="0"/>
              <a:t>inlenme </a:t>
            </a:r>
            <a:r>
              <a:rPr lang="tr-TR" sz="2700" dirty="0"/>
              <a:t>ve </a:t>
            </a:r>
            <a:r>
              <a:rPr lang="tr-TR" sz="2700" dirty="0" smtClean="0"/>
              <a:t>rahatlama</a:t>
            </a:r>
          </a:p>
          <a:p>
            <a:pPr marL="514350" indent="-514350">
              <a:buFont typeface="+mj-lt"/>
              <a:buAutoNum type="arabicPeriod"/>
            </a:pPr>
            <a:r>
              <a:rPr lang="tr-TR" sz="2700" dirty="0"/>
              <a:t>D</a:t>
            </a:r>
            <a:r>
              <a:rPr lang="tr-TR" sz="2700" dirty="0" smtClean="0"/>
              <a:t>uyumsal doyum</a:t>
            </a:r>
          </a:p>
          <a:p>
            <a:pPr marL="514350" indent="-514350">
              <a:buFont typeface="+mj-lt"/>
              <a:buAutoNum type="arabicPeriod"/>
            </a:pPr>
            <a:r>
              <a:rPr lang="tr-TR" sz="2700" dirty="0"/>
              <a:t>B</a:t>
            </a:r>
            <a:r>
              <a:rPr lang="tr-TR" sz="2700" dirty="0" smtClean="0"/>
              <a:t>ilişsel uyarı</a:t>
            </a:r>
          </a:p>
          <a:p>
            <a:pPr marL="514350" indent="-514350">
              <a:buFont typeface="+mj-lt"/>
              <a:buAutoNum type="arabicPeriod"/>
            </a:pPr>
            <a:r>
              <a:rPr lang="tr-TR" sz="2700" dirty="0"/>
              <a:t>K</a:t>
            </a:r>
            <a:r>
              <a:rPr lang="tr-TR" sz="2700" dirty="0" smtClean="0"/>
              <a:t>endini </a:t>
            </a:r>
            <a:r>
              <a:rPr lang="tr-TR" sz="2700" dirty="0"/>
              <a:t>ifade etme ve </a:t>
            </a:r>
            <a:r>
              <a:rPr lang="tr-TR" sz="2700" dirty="0" smtClean="0"/>
              <a:t>yaratıcılık</a:t>
            </a:r>
            <a:endParaRPr lang="en-US" sz="2700" dirty="0"/>
          </a:p>
        </p:txBody>
      </p:sp>
      <p:graphicFrame>
        <p:nvGraphicFramePr>
          <p:cNvPr id="6" name="Diagram 5"/>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057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Tüketici Motivasyonları</a:t>
            </a:r>
            <a:endParaRPr lang="tr-TR" dirty="0"/>
          </a:p>
        </p:txBody>
      </p:sp>
      <p:sp>
        <p:nvSpPr>
          <p:cNvPr id="5" name="Content Placeholder 4"/>
          <p:cNvSpPr>
            <a:spLocks noGrp="1"/>
          </p:cNvSpPr>
          <p:nvPr>
            <p:ph idx="1"/>
          </p:nvPr>
        </p:nvSpPr>
        <p:spPr>
          <a:xfrm>
            <a:off x="838200" y="1600201"/>
            <a:ext cx="10722429" cy="4383193"/>
          </a:xfrm>
        </p:spPr>
        <p:txBody>
          <a:bodyPr>
            <a:noAutofit/>
          </a:bodyPr>
          <a:lstStyle/>
          <a:p>
            <a:pPr marL="342900" lvl="2" indent="-342900"/>
            <a:r>
              <a:rPr lang="tr-TR" sz="2800" b="1" dirty="0"/>
              <a:t>Fizyolojik Gereksinim</a:t>
            </a:r>
            <a:endParaRPr lang="en-US" sz="2800" b="1" dirty="0"/>
          </a:p>
          <a:p>
            <a:pPr lvl="2"/>
            <a:r>
              <a:rPr lang="tr-TR" sz="2200" i="1" dirty="0" err="1"/>
              <a:t>Sally</a:t>
            </a:r>
            <a:r>
              <a:rPr lang="tr-TR" sz="2200" i="1" dirty="0"/>
              <a:t> (D): Yemek pişiriyorum, çünkü yemek yemek zorundayım </a:t>
            </a:r>
            <a:r>
              <a:rPr lang="en-US" sz="2200" i="1" dirty="0"/>
              <a:t>(I cook because I need to eat).</a:t>
            </a:r>
            <a:endParaRPr lang="en-US" sz="2200" dirty="0"/>
          </a:p>
          <a:p>
            <a:pPr lvl="2"/>
            <a:r>
              <a:rPr lang="tr-TR" sz="2200" i="1" dirty="0" err="1"/>
              <a:t>Kirsten</a:t>
            </a:r>
            <a:r>
              <a:rPr lang="tr-TR" sz="2200" i="1" dirty="0"/>
              <a:t> (D): Aç kalmamak için yemek pişirmeyi öğrendim </a:t>
            </a:r>
            <a:r>
              <a:rPr lang="en-US" sz="2200" i="1" dirty="0"/>
              <a:t>(I learned to cook as I did not want to go hungry)</a:t>
            </a:r>
            <a:r>
              <a:rPr lang="en-US" sz="2200" i="1" dirty="0" smtClean="0"/>
              <a:t>.</a:t>
            </a:r>
            <a:endParaRPr lang="en-US" sz="2200"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4878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Tüketici Motivasyonları</a:t>
            </a:r>
            <a:endParaRPr lang="tr-TR" dirty="0"/>
          </a:p>
        </p:txBody>
      </p:sp>
      <p:sp>
        <p:nvSpPr>
          <p:cNvPr id="5" name="Content Placeholder 4"/>
          <p:cNvSpPr>
            <a:spLocks noGrp="1"/>
          </p:cNvSpPr>
          <p:nvPr>
            <p:ph idx="1"/>
          </p:nvPr>
        </p:nvSpPr>
        <p:spPr>
          <a:xfrm>
            <a:off x="838200" y="1600201"/>
            <a:ext cx="11102894" cy="4383193"/>
          </a:xfrm>
        </p:spPr>
        <p:txBody>
          <a:bodyPr>
            <a:noAutofit/>
          </a:bodyPr>
          <a:lstStyle/>
          <a:p>
            <a:r>
              <a:rPr lang="tr-TR" sz="2800" b="1" dirty="0" smtClean="0"/>
              <a:t>Finansal Güvenlik</a:t>
            </a:r>
          </a:p>
          <a:p>
            <a:pPr lvl="2"/>
            <a:r>
              <a:rPr lang="tr-TR" sz="2200" i="1" dirty="0" err="1" smtClean="0"/>
              <a:t>Jane</a:t>
            </a:r>
            <a:r>
              <a:rPr lang="tr-TR" sz="2200" i="1" dirty="0" smtClean="0"/>
              <a:t> (D): Yemek yememiz için yemek pişiriyorum, eğer her akşam dışarıda yemek yersek iflas ederiz (I </a:t>
            </a:r>
            <a:r>
              <a:rPr lang="tr-TR" sz="2200" i="1" dirty="0" err="1" smtClean="0"/>
              <a:t>cook</a:t>
            </a:r>
            <a:r>
              <a:rPr lang="tr-TR" sz="2200" i="1" dirty="0" smtClean="0"/>
              <a:t> to </a:t>
            </a:r>
            <a:r>
              <a:rPr lang="tr-TR" sz="2200" i="1" dirty="0" err="1" smtClean="0"/>
              <a:t>eat</a:t>
            </a:r>
            <a:r>
              <a:rPr lang="tr-TR" sz="2200" i="1" dirty="0" smtClean="0"/>
              <a:t>, </a:t>
            </a:r>
            <a:r>
              <a:rPr lang="tr-TR" sz="2200" i="1" dirty="0" err="1" smtClean="0"/>
              <a:t>if</a:t>
            </a:r>
            <a:r>
              <a:rPr lang="tr-TR" sz="2200" i="1" dirty="0" smtClean="0"/>
              <a:t> </a:t>
            </a:r>
            <a:r>
              <a:rPr lang="tr-TR" sz="2200" i="1" dirty="0" err="1" smtClean="0"/>
              <a:t>we</a:t>
            </a:r>
            <a:r>
              <a:rPr lang="tr-TR" sz="2200" i="1" dirty="0" smtClean="0"/>
              <a:t> </a:t>
            </a:r>
            <a:r>
              <a:rPr lang="tr-TR" sz="2200" i="1" dirty="0" err="1" smtClean="0"/>
              <a:t>ate</a:t>
            </a:r>
            <a:r>
              <a:rPr lang="tr-TR" sz="2200" i="1" dirty="0" smtClean="0"/>
              <a:t> </a:t>
            </a:r>
            <a:r>
              <a:rPr lang="tr-TR" sz="2200" i="1" dirty="0" err="1" smtClean="0"/>
              <a:t>out</a:t>
            </a:r>
            <a:r>
              <a:rPr lang="tr-TR" sz="2200" i="1" dirty="0" smtClean="0"/>
              <a:t> </a:t>
            </a:r>
            <a:r>
              <a:rPr lang="tr-TR" sz="2200" i="1" dirty="0" err="1" smtClean="0"/>
              <a:t>every</a:t>
            </a:r>
            <a:r>
              <a:rPr lang="tr-TR" sz="2200" i="1" dirty="0" smtClean="0"/>
              <a:t> </a:t>
            </a:r>
            <a:r>
              <a:rPr lang="tr-TR" sz="2200" i="1" dirty="0" err="1" smtClean="0"/>
              <a:t>night</a:t>
            </a:r>
            <a:r>
              <a:rPr lang="tr-TR" sz="2200" i="1" dirty="0" smtClean="0"/>
              <a:t>, </a:t>
            </a:r>
            <a:r>
              <a:rPr lang="tr-TR" sz="2200" i="1" dirty="0" err="1" smtClean="0"/>
              <a:t>we'd</a:t>
            </a:r>
            <a:r>
              <a:rPr lang="tr-TR" sz="2200" i="1" dirty="0" smtClean="0"/>
              <a:t> be </a:t>
            </a:r>
            <a:r>
              <a:rPr lang="tr-TR" sz="2200" i="1" dirty="0" err="1" smtClean="0"/>
              <a:t>broke</a:t>
            </a:r>
            <a:r>
              <a:rPr lang="tr-TR" sz="2200" i="1" dirty="0" smtClean="0"/>
              <a:t>).</a:t>
            </a:r>
          </a:p>
          <a:p>
            <a:pPr lvl="2"/>
            <a:r>
              <a:rPr lang="tr-TR" sz="2200" i="1" dirty="0" smtClean="0"/>
              <a:t> </a:t>
            </a:r>
            <a:r>
              <a:rPr lang="tr-TR" sz="2200" i="1" dirty="0" err="1" smtClean="0"/>
              <a:t>Lana</a:t>
            </a:r>
            <a:r>
              <a:rPr lang="tr-TR" sz="2200" i="1" dirty="0" smtClean="0"/>
              <a:t> (D): Evde yemek pişirmek dışarıdan yemek sipariş etmekten çok daha ekonomik (Cooking at </a:t>
            </a:r>
            <a:r>
              <a:rPr lang="tr-TR" sz="2200" i="1" dirty="0" err="1" smtClean="0"/>
              <a:t>home</a:t>
            </a:r>
            <a:r>
              <a:rPr lang="tr-TR" sz="2200" i="1" dirty="0" smtClean="0"/>
              <a:t> is a lot </a:t>
            </a:r>
            <a:r>
              <a:rPr lang="tr-TR" sz="2200" i="1" dirty="0" err="1" smtClean="0"/>
              <a:t>more</a:t>
            </a:r>
            <a:r>
              <a:rPr lang="tr-TR" sz="2200" i="1" dirty="0" smtClean="0"/>
              <a:t> </a:t>
            </a:r>
            <a:r>
              <a:rPr lang="tr-TR" sz="2200" i="1" dirty="0" err="1" smtClean="0"/>
              <a:t>economical</a:t>
            </a:r>
            <a:r>
              <a:rPr lang="tr-TR" sz="2200" i="1" dirty="0" smtClean="0"/>
              <a:t> </a:t>
            </a:r>
            <a:r>
              <a:rPr lang="tr-TR" sz="2200" i="1" dirty="0" err="1" smtClean="0"/>
              <a:t>than</a:t>
            </a:r>
            <a:r>
              <a:rPr lang="tr-TR" sz="2200" i="1" dirty="0" smtClean="0"/>
              <a:t> </a:t>
            </a:r>
            <a:r>
              <a:rPr lang="tr-TR" sz="2200" i="1" dirty="0" err="1" smtClean="0"/>
              <a:t>buying</a:t>
            </a:r>
            <a:r>
              <a:rPr lang="tr-TR" sz="2200" i="1" dirty="0" smtClean="0"/>
              <a:t> food in).</a:t>
            </a:r>
          </a:p>
          <a:p>
            <a:r>
              <a:rPr lang="tr-TR" sz="2800" b="1" dirty="0" smtClean="0"/>
              <a:t>Fiziksel Güvenlik (Sağlık)</a:t>
            </a:r>
          </a:p>
          <a:p>
            <a:pPr lvl="2"/>
            <a:r>
              <a:rPr lang="tr-TR" sz="2200" i="1" dirty="0" smtClean="0"/>
              <a:t>Sam (E): Diyabetli biri olarak öğünlerimi </a:t>
            </a:r>
            <a:r>
              <a:rPr lang="tr-TR" sz="2200" i="1" dirty="0" smtClean="0">
                <a:solidFill>
                  <a:srgbClr val="0000FF"/>
                </a:solidFill>
              </a:rPr>
              <a:t>dengelemem</a:t>
            </a:r>
            <a:r>
              <a:rPr lang="tr-TR" sz="2200" i="1" dirty="0" smtClean="0"/>
              <a:t> lazım (</a:t>
            </a:r>
            <a:r>
              <a:rPr lang="tr-TR" sz="2200" i="1" dirty="0" err="1" smtClean="0"/>
              <a:t>Being</a:t>
            </a:r>
            <a:r>
              <a:rPr lang="tr-TR" sz="2200" i="1" dirty="0" smtClean="0"/>
              <a:t> </a:t>
            </a:r>
            <a:r>
              <a:rPr lang="tr-TR" sz="2200" i="1" dirty="0" err="1" smtClean="0"/>
              <a:t>diabetic</a:t>
            </a:r>
            <a:r>
              <a:rPr lang="tr-TR" sz="2200" i="1" dirty="0" smtClean="0"/>
              <a:t>, I </a:t>
            </a:r>
            <a:r>
              <a:rPr lang="tr-TR" sz="2200" i="1" dirty="0" err="1" smtClean="0"/>
              <a:t>have</a:t>
            </a:r>
            <a:r>
              <a:rPr lang="tr-TR" sz="2200" i="1" dirty="0" smtClean="0"/>
              <a:t> to </a:t>
            </a:r>
            <a:r>
              <a:rPr lang="tr-TR" sz="2200" i="1" dirty="0" err="1" smtClean="0"/>
              <a:t>balance</a:t>
            </a:r>
            <a:r>
              <a:rPr lang="tr-TR" sz="2200" i="1" dirty="0" smtClean="0"/>
              <a:t> </a:t>
            </a:r>
            <a:r>
              <a:rPr lang="tr-TR" sz="2200" i="1" dirty="0" err="1" smtClean="0"/>
              <a:t>my</a:t>
            </a:r>
            <a:r>
              <a:rPr lang="tr-TR" sz="2200" i="1" dirty="0" smtClean="0"/>
              <a:t> </a:t>
            </a:r>
            <a:r>
              <a:rPr lang="tr-TR" sz="2200" i="1" dirty="0" err="1" smtClean="0"/>
              <a:t>meals</a:t>
            </a:r>
            <a:r>
              <a:rPr lang="tr-TR" sz="2200" i="1" dirty="0" smtClean="0"/>
              <a:t> </a:t>
            </a:r>
            <a:r>
              <a:rPr lang="tr-TR" sz="2200" i="1" dirty="0" err="1" smtClean="0"/>
              <a:t>out</a:t>
            </a:r>
            <a:r>
              <a:rPr lang="tr-TR" sz="2200" i="1" dirty="0" smtClean="0"/>
              <a:t>).</a:t>
            </a:r>
          </a:p>
          <a:p>
            <a:pPr lvl="2"/>
            <a:r>
              <a:rPr lang="tr-TR" sz="2200" i="1" dirty="0" smtClean="0"/>
              <a:t>Melahat (A): Kaldı ki insanın kendi yaptığı yemek daha </a:t>
            </a:r>
            <a:r>
              <a:rPr lang="tr-TR" sz="2200" i="1" dirty="0" smtClean="0">
                <a:solidFill>
                  <a:srgbClr val="0000FF"/>
                </a:solidFill>
              </a:rPr>
              <a:t>temiz</a:t>
            </a:r>
            <a:r>
              <a:rPr lang="tr-TR" sz="2200" i="1" dirty="0" smtClean="0"/>
              <a:t>, daha güvenilir olur. Daha sağlıklı. İçi rahat tüketir kişi kendi yaptığı yemeği</a:t>
            </a:r>
            <a:r>
              <a:rPr lang="tr-TR" i="1" dirty="0" smtClean="0"/>
              <a:t>. </a:t>
            </a:r>
            <a:endParaRPr lang="tr-TR"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698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dissolv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Tüketici</a:t>
            </a:r>
            <a:r>
              <a:rPr lang="en-US" dirty="0" smtClean="0"/>
              <a:t> </a:t>
            </a:r>
            <a:r>
              <a:rPr lang="en-US" dirty="0" err="1" smtClean="0"/>
              <a:t>Motivasyonları</a:t>
            </a:r>
            <a:endParaRPr lang="en-US" dirty="0"/>
          </a:p>
        </p:txBody>
      </p:sp>
      <p:sp>
        <p:nvSpPr>
          <p:cNvPr id="5" name="Content Placeholder 4"/>
          <p:cNvSpPr>
            <a:spLocks noGrp="1"/>
          </p:cNvSpPr>
          <p:nvPr>
            <p:ph idx="1"/>
          </p:nvPr>
        </p:nvSpPr>
        <p:spPr>
          <a:xfrm>
            <a:off x="653862" y="1600201"/>
            <a:ext cx="11353800" cy="4383193"/>
          </a:xfrm>
        </p:spPr>
        <p:txBody>
          <a:bodyPr>
            <a:noAutofit/>
          </a:bodyPr>
          <a:lstStyle/>
          <a:p>
            <a:r>
              <a:rPr lang="en-US" sz="2800" b="1" dirty="0" err="1" smtClean="0"/>
              <a:t>Çarpışan</a:t>
            </a:r>
            <a:r>
              <a:rPr lang="en-US" sz="2800" b="1" dirty="0" smtClean="0"/>
              <a:t> </a:t>
            </a:r>
            <a:r>
              <a:rPr lang="en-US" sz="2800" b="1" dirty="0" err="1" smtClean="0"/>
              <a:t>Motivasyonlar</a:t>
            </a:r>
            <a:r>
              <a:rPr lang="en-US" sz="2800" b="1" dirty="0" smtClean="0"/>
              <a:t>: </a:t>
            </a:r>
            <a:r>
              <a:rPr lang="en-US" sz="2600" b="1" dirty="0" err="1" smtClean="0"/>
              <a:t>Finansal</a:t>
            </a:r>
            <a:r>
              <a:rPr lang="en-US" sz="2600" b="1" dirty="0" smtClean="0"/>
              <a:t> </a:t>
            </a:r>
            <a:r>
              <a:rPr lang="en-US" sz="2600" b="1" dirty="0" err="1" smtClean="0"/>
              <a:t>Güvenlik</a:t>
            </a:r>
            <a:r>
              <a:rPr lang="en-US" sz="2600" b="1" dirty="0" smtClean="0"/>
              <a:t> – </a:t>
            </a:r>
            <a:r>
              <a:rPr lang="en-US" sz="2600" b="1" dirty="0" err="1" smtClean="0"/>
              <a:t>Fiziksel</a:t>
            </a:r>
            <a:r>
              <a:rPr lang="en-US" sz="2600" b="1" dirty="0" smtClean="0"/>
              <a:t> </a:t>
            </a:r>
            <a:r>
              <a:rPr lang="en-US" sz="2600" b="1" dirty="0" err="1" smtClean="0"/>
              <a:t>Güvenlik</a:t>
            </a:r>
            <a:endParaRPr lang="en-US" sz="2600" b="1" dirty="0" smtClean="0"/>
          </a:p>
          <a:p>
            <a:pPr lvl="1"/>
            <a:r>
              <a:rPr lang="tr-TR" sz="2000" i="1" dirty="0" err="1"/>
              <a:t>Selcen</a:t>
            </a:r>
            <a:r>
              <a:rPr lang="tr-TR" sz="2000" i="1" dirty="0"/>
              <a:t> (A): Tükettiğimiz gıdalar bizim kontrolümüzde değil ama biz yine de güven duyup yiyoruz. Oysaki kendi otokontrolümüzü kendimiz sağlayıp kendi üretimimizi de kendimiz yapıp ondan sonrada ne üretip tüketiyorsak oyuz desek ne kadar anlamlı olur acaba… fabrikalarda üretilen ürünlere eklenen katkı maddeleri, tarlalarda üretilen ürünlere atılan kimyasallar, çevreyi kirleten etmenler, hayvanlardan sağlanan gıda ürünlerine uygulanan sağlıksız ilaçlar vb. gibi onca olumsuzluğa rağmen yine de piyasaya sunulanı her hali karda tüketiyoruz. Aslında genellemeye bakıldığında sanki toplum olarak üretimden daha çok tüketici bir durum söz konusu. Böyle olunca da piyasadaki her şeyi sık dokuyup eleyemiyoruz. Onun için de imkanı ve zamanı olanların küçük çapta da olsa kendi üretimlerini kendilerinin yapmasını, işte o zaman kendi ürettikleri ürünlerle başkalarının ürettikleri ürünler arasındaki farkı daha iyi anlayacaklarını umuyorum… ancak o </a:t>
            </a:r>
            <a:r>
              <a:rPr lang="en-US" sz="2000" i="1" dirty="0" err="1"/>
              <a:t>zaman</a:t>
            </a:r>
            <a:r>
              <a:rPr lang="tr-TR" sz="2000" i="1" dirty="0"/>
              <a:t> ne yiyorsak oyuz diyebiliriz çünkü şu aralar gündemi de göz önüne alırsak gerçekten üretimci olmamız şart sanki…</a:t>
            </a:r>
            <a:endParaRPr lang="en-US" sz="2000"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676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Tüketici Motivasyonları</a:t>
            </a:r>
            <a:endParaRPr lang="en-US" dirty="0"/>
          </a:p>
        </p:txBody>
      </p:sp>
      <p:sp>
        <p:nvSpPr>
          <p:cNvPr id="5" name="Content Placeholder 4"/>
          <p:cNvSpPr>
            <a:spLocks noGrp="1"/>
          </p:cNvSpPr>
          <p:nvPr>
            <p:ph idx="1"/>
          </p:nvPr>
        </p:nvSpPr>
        <p:spPr>
          <a:xfrm>
            <a:off x="838200" y="1476375"/>
            <a:ext cx="11147425" cy="4811641"/>
          </a:xfrm>
        </p:spPr>
        <p:txBody>
          <a:bodyPr>
            <a:normAutofit fontScale="92500" lnSpcReduction="20000"/>
          </a:bodyPr>
          <a:lstStyle/>
          <a:p>
            <a:r>
              <a:rPr lang="tr-TR" sz="2800" b="1" dirty="0" smtClean="0"/>
              <a:t>Özerklik </a:t>
            </a:r>
            <a:r>
              <a:rPr lang="tr-TR" sz="2800" b="1" dirty="0"/>
              <a:t>ve Kontrol </a:t>
            </a:r>
            <a:r>
              <a:rPr lang="tr-TR" sz="2800" b="1" dirty="0" smtClean="0"/>
              <a:t>İhtiyacı</a:t>
            </a:r>
            <a:endParaRPr lang="en-US" sz="2800" b="1" dirty="0" smtClean="0"/>
          </a:p>
          <a:p>
            <a:pPr lvl="2"/>
            <a:r>
              <a:rPr lang="tr-TR" sz="2000" i="1" dirty="0" smtClean="0"/>
              <a:t>May </a:t>
            </a:r>
            <a:r>
              <a:rPr lang="tr-TR" sz="2000" i="1" dirty="0"/>
              <a:t>(D): Restoran yemeklerinin iyi veya sağlıklı olduğunu hiçbir zaman düşünmedim. </a:t>
            </a:r>
            <a:r>
              <a:rPr lang="tr-TR" sz="2000" i="1" dirty="0">
                <a:solidFill>
                  <a:srgbClr val="0000FF"/>
                </a:solidFill>
              </a:rPr>
              <a:t>Bir kontrol delisi olarak, evde süreci kendim yönetmeyi tercih ediyorum. </a:t>
            </a:r>
            <a:r>
              <a:rPr lang="tr-TR" sz="2000" i="1" dirty="0"/>
              <a:t>Daha sağlıklı, daha az tuzlu, daha az yağlı ve daha az şekerli oluyor</a:t>
            </a:r>
            <a:r>
              <a:rPr lang="en-US" sz="2000" i="1" dirty="0"/>
              <a:t>. (I have never considered restaurant food as a good or healthy value. Being a control freak, I like to manipulate the process myself at home. I find it more sanitary, less salty, less greasy, and less sugary).</a:t>
            </a:r>
            <a:endParaRPr lang="en-US" sz="2000" dirty="0"/>
          </a:p>
          <a:p>
            <a:pPr lvl="2"/>
            <a:r>
              <a:rPr lang="tr-TR" sz="2000" i="1" dirty="0" err="1"/>
              <a:t>Erica</a:t>
            </a:r>
            <a:r>
              <a:rPr lang="tr-TR" sz="2000" i="1" dirty="0"/>
              <a:t> (D): Yemek pişirmek ile ilgili en sevdiğim şey elimdekileri kontrol altına alabilmek. Çok disiplinli ve organize insanlara hayranlık duyar ve hatta onlara gizlice imrenirim. Onlardan biri değilim ve hiçbir zaman da olmayacağım. </a:t>
            </a:r>
            <a:r>
              <a:rPr lang="tr-TR" sz="2000" i="1" dirty="0">
                <a:solidFill>
                  <a:srgbClr val="0000FF"/>
                </a:solidFill>
              </a:rPr>
              <a:t>Hayatı ve hayatın getirdiklerini düzenlemek ve kontrol altına almak benim becerilerimin ötesinde. Ama bir yemeği veya öğünü planlamak, hazırlamak ve pişirmek mümkün. Tabi ki zor, ama bazen becerebiliyorum. Ve bu da çok çok tatmin edici </a:t>
            </a:r>
            <a:r>
              <a:rPr lang="en-US" sz="2000" i="1" dirty="0"/>
              <a:t>(What I like best about cooking is the sense of getting my stuff together. I greatly admire and secretly envy people who are highly disciplined and </a:t>
            </a:r>
            <a:r>
              <a:rPr lang="en-US" sz="2000" i="1" dirty="0" err="1"/>
              <a:t>organised</a:t>
            </a:r>
            <a:r>
              <a:rPr lang="en-US" sz="2000" i="1" dirty="0"/>
              <a:t>. I'm not one of them; never will be. Imposing order and control over life and its circumstances may be beyond my ability. But planning, preparing and executing a dish or even a meal is possible. Mind you, it is a challenge, but none the less, sometimes I pull it off. And that is very, very rewarding)</a:t>
            </a:r>
            <a:r>
              <a:rPr lang="en-US" sz="2000" i="1" dirty="0" smtClean="0"/>
              <a:t>.</a:t>
            </a:r>
            <a:endParaRPr lang="en-US" sz="2000"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82647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Tüketici Motivasyonları</a:t>
            </a:r>
            <a:endParaRPr lang="en-US" dirty="0"/>
          </a:p>
        </p:txBody>
      </p:sp>
      <p:sp>
        <p:nvSpPr>
          <p:cNvPr id="5" name="Content Placeholder 4"/>
          <p:cNvSpPr>
            <a:spLocks noGrp="1"/>
          </p:cNvSpPr>
          <p:nvPr>
            <p:ph idx="1"/>
          </p:nvPr>
        </p:nvSpPr>
        <p:spPr>
          <a:xfrm>
            <a:off x="838200" y="1476375"/>
            <a:ext cx="11147425" cy="4619625"/>
          </a:xfrm>
        </p:spPr>
        <p:txBody>
          <a:bodyPr>
            <a:normAutofit lnSpcReduction="10000"/>
          </a:bodyPr>
          <a:lstStyle/>
          <a:p>
            <a:pPr marL="342900" lvl="1" indent="-342900">
              <a:buFont typeface="Arial" pitchFamily="34" charset="0"/>
              <a:buChar char="•"/>
            </a:pPr>
            <a:r>
              <a:rPr lang="tr-TR" sz="2800" b="1" dirty="0" smtClean="0"/>
              <a:t>Ait </a:t>
            </a:r>
            <a:r>
              <a:rPr lang="tr-TR" sz="2800" b="1" dirty="0"/>
              <a:t>olma ve Sevgi </a:t>
            </a:r>
            <a:r>
              <a:rPr lang="tr-TR" sz="2800" b="1" dirty="0" smtClean="0"/>
              <a:t>Gereksinimi</a:t>
            </a:r>
            <a:endParaRPr lang="en-US" sz="2800" b="1" dirty="0" smtClean="0"/>
          </a:p>
          <a:p>
            <a:pPr lvl="2"/>
            <a:r>
              <a:rPr lang="tr-TR" sz="1900" i="1" dirty="0" smtClean="0"/>
              <a:t>Kadriye (A): </a:t>
            </a:r>
            <a:r>
              <a:rPr lang="tr-TR" sz="1900" i="1" dirty="0" smtClean="0">
                <a:solidFill>
                  <a:srgbClr val="0000FF"/>
                </a:solidFill>
              </a:rPr>
              <a:t>Akşama annemdeyiz, canım benim herkesin sevdiği </a:t>
            </a:r>
            <a:r>
              <a:rPr lang="tr-TR" sz="1900" i="1" dirty="0" err="1" smtClean="0">
                <a:solidFill>
                  <a:srgbClr val="0000FF"/>
                </a:solidFill>
              </a:rPr>
              <a:t>bişeyler</a:t>
            </a:r>
            <a:r>
              <a:rPr lang="tr-TR" sz="1900" i="1" dirty="0" smtClean="0">
                <a:solidFill>
                  <a:srgbClr val="0000FF"/>
                </a:solidFill>
              </a:rPr>
              <a:t> yapmaya çalışıyormuş</a:t>
            </a:r>
            <a:r>
              <a:rPr lang="tr-TR" sz="1900" i="1" dirty="0" smtClean="0"/>
              <a:t>, oğlum için köfte, eşim ve küçük damat için fırında patates, benim için mercimekli pilav, ikizim tok gelirim demiş, küçük kardeşim için de patlıcan salatası ve kendisi için özel bir şey yok siz yiyin yeter dedi. (en iyisi ben de giderken tatlı olarak tavukgöğsü alayım).</a:t>
            </a:r>
          </a:p>
          <a:p>
            <a:pPr lvl="2"/>
            <a:r>
              <a:rPr lang="tr-TR" sz="2000" i="1" dirty="0" smtClean="0"/>
              <a:t>Carla </a:t>
            </a:r>
            <a:r>
              <a:rPr lang="tr-TR" sz="2000" i="1" dirty="0"/>
              <a:t>(D): Sadece yanında durup ona nasıl yapması gerektiğini söyledim, hiç yardım etmedim. </a:t>
            </a:r>
            <a:r>
              <a:rPr lang="tr-TR" sz="2000" i="1" dirty="0">
                <a:solidFill>
                  <a:srgbClr val="0000FF"/>
                </a:solidFill>
              </a:rPr>
              <a:t>Yemeği fırından çıkardığı zaman yüzünde muhteşem bir ifadeyle “Aynen evim gibi kokuyor” dedi ve bana gülümsedi. Anıların bunlardan, günlük şeylerden, oluştuğunu unutmak ne kadar da kolay,</a:t>
            </a:r>
            <a:r>
              <a:rPr lang="tr-TR" sz="2000" i="1" dirty="0"/>
              <a:t> ve bu bana çok dokunaklı geldi. İşte bu yüzden yemek pişiriyorum </a:t>
            </a:r>
            <a:r>
              <a:rPr lang="en-US" sz="2000" i="1" dirty="0"/>
              <a:t>(I just stood by and instructed him how to do it, didn't help at all. When he took it out of the oven, he just had this angelic look on his face and said, "It smells...so much like home" and gave me a smile. It's so easy to forget that this really is what memories are made of, the everyday things, and it touched me so much. This is why I cook)</a:t>
            </a:r>
            <a:r>
              <a:rPr lang="tr-TR" sz="2000" i="1" dirty="0" smtClean="0"/>
              <a:t>.</a:t>
            </a:r>
            <a:endParaRPr lang="en-US" sz="2000"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95111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Tüketici Motivasyonları</a:t>
            </a:r>
            <a:endParaRPr lang="en-US" dirty="0"/>
          </a:p>
        </p:txBody>
      </p:sp>
      <p:sp>
        <p:nvSpPr>
          <p:cNvPr id="5" name="Content Placeholder 4"/>
          <p:cNvSpPr>
            <a:spLocks noGrp="1"/>
          </p:cNvSpPr>
          <p:nvPr>
            <p:ph idx="1"/>
          </p:nvPr>
        </p:nvSpPr>
        <p:spPr>
          <a:xfrm>
            <a:off x="838200" y="1476375"/>
            <a:ext cx="11147425" cy="4811641"/>
          </a:xfrm>
        </p:spPr>
        <p:txBody>
          <a:bodyPr>
            <a:normAutofit fontScale="92500" lnSpcReduction="20000"/>
          </a:bodyPr>
          <a:lstStyle/>
          <a:p>
            <a:pPr marL="342900" lvl="1" indent="-342900">
              <a:buFont typeface="Arial" pitchFamily="34" charset="0"/>
              <a:buChar char="•"/>
            </a:pPr>
            <a:r>
              <a:rPr lang="tr-TR" sz="2800" b="1" dirty="0" smtClean="0"/>
              <a:t>Ait </a:t>
            </a:r>
            <a:r>
              <a:rPr lang="tr-TR" sz="2800" b="1" dirty="0"/>
              <a:t>olma ve Sevgi </a:t>
            </a:r>
            <a:r>
              <a:rPr lang="tr-TR" sz="2800" b="1" dirty="0" smtClean="0"/>
              <a:t>Gereksinimi – Sosyal Kimlik Kazanımı</a:t>
            </a:r>
            <a:endParaRPr lang="en-US" sz="2800" b="1" dirty="0" smtClean="0"/>
          </a:p>
          <a:p>
            <a:pPr lvl="2"/>
            <a:r>
              <a:rPr lang="tr-TR" sz="2000" i="1" dirty="0" smtClean="0"/>
              <a:t>Lisa </a:t>
            </a:r>
            <a:r>
              <a:rPr lang="tr-TR" sz="2000" i="1" dirty="0"/>
              <a:t>(D): </a:t>
            </a:r>
            <a:r>
              <a:rPr lang="tr-TR" sz="2000" i="1" dirty="0">
                <a:solidFill>
                  <a:srgbClr val="0000FF"/>
                </a:solidFill>
              </a:rPr>
              <a:t>Annem harika bir aşçıydı ve eğlendirmeyi de severdi. Bu tutkuyu ondan aldım. Ve bu yemek pişirme tutkusunu çocuklarımın ikisine de aktardım</a:t>
            </a:r>
            <a:r>
              <a:rPr lang="tr-TR" sz="2000" i="1" dirty="0"/>
              <a:t>. Oğlum evli ve yemekleri o pişiriyor. Kızım da muhteşem bir aşçı </a:t>
            </a:r>
            <a:r>
              <a:rPr lang="en-US" sz="2000" i="1" dirty="0"/>
              <a:t>(My mom was a wonderful cook and entertained a lot. I got the passion from her. And I've passed that passion for cooking along to both of my kids. My son is married and does the cooking. My daughter is an amazing cook)</a:t>
            </a:r>
            <a:r>
              <a:rPr lang="tr-TR" sz="2000" i="1" dirty="0" smtClean="0"/>
              <a:t>.</a:t>
            </a:r>
          </a:p>
          <a:p>
            <a:pPr lvl="2"/>
            <a:r>
              <a:rPr lang="tr-TR" sz="2000" i="1" dirty="0" err="1"/>
              <a:t>Rachel</a:t>
            </a:r>
            <a:r>
              <a:rPr lang="tr-TR" sz="2000" i="1" dirty="0"/>
              <a:t> (D): İlk kez yalnız yaşamaya başladığımda yemek pişirmek konusunda sıfırın altında bir bilgim vardı. </a:t>
            </a:r>
            <a:r>
              <a:rPr lang="tr-TR" sz="2000" i="1" dirty="0">
                <a:solidFill>
                  <a:srgbClr val="0000FF"/>
                </a:solidFill>
              </a:rPr>
              <a:t>Annem zaten hiç de hevesli, yenilikçi veya becerikli bir aşçı değildi ve benim mutfakta herhangi bir şeyi karıştırmamı da yasaklamıştı. Ama benim yemek ve lezzetli herhangi bir şey ile ilgili hevesim hep içimde yaşadı, bu yüzden sonunda yemeğimi hazırlarken istediklerimi yapabilmek beni çok heyecanlandırdı. </a:t>
            </a:r>
            <a:r>
              <a:rPr lang="tr-TR" sz="2000" i="1" dirty="0"/>
              <a:t>Birçok deneme ve yanılma sonucunda yavaş yavaş kendi yolumu öğrendim </a:t>
            </a:r>
            <a:r>
              <a:rPr lang="en-US" sz="2000" i="1" dirty="0"/>
              <a:t>(When I first became on my own I had less than zero knowledge of cooking. My mother was not at all an enthusiastic, innovative or highly skilled cook to begin with, then she forbid me to mess with anything in the kitchen. But my enthusiasm for food and anything tasty always lived inside me, so I was actually pretty thrilled to be finally able to do whatever I fancied to prepare my meal. It took a lot of experimenting, trial and error but gradually I learned my way)</a:t>
            </a:r>
            <a:r>
              <a:rPr lang="tr-TR" sz="2000" i="1" dirty="0" smtClean="0"/>
              <a:t>.</a:t>
            </a:r>
            <a:endParaRPr lang="en-US" sz="2000" dirty="0"/>
          </a:p>
          <a:p>
            <a:pPr lvl="2"/>
            <a:endParaRPr lang="en-US" sz="2000"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9746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Tüketici Motivasyonları</a:t>
            </a:r>
            <a:endParaRPr lang="en-US" dirty="0"/>
          </a:p>
        </p:txBody>
      </p:sp>
      <p:sp>
        <p:nvSpPr>
          <p:cNvPr id="5" name="Content Placeholder 4"/>
          <p:cNvSpPr>
            <a:spLocks noGrp="1"/>
          </p:cNvSpPr>
          <p:nvPr>
            <p:ph idx="1"/>
          </p:nvPr>
        </p:nvSpPr>
        <p:spPr>
          <a:xfrm>
            <a:off x="838199" y="1721898"/>
            <a:ext cx="10853057" cy="4261495"/>
          </a:xfrm>
        </p:spPr>
        <p:txBody>
          <a:bodyPr>
            <a:noAutofit/>
          </a:bodyPr>
          <a:lstStyle/>
          <a:p>
            <a:r>
              <a:rPr lang="tr-TR" sz="2800" b="1" dirty="0" smtClean="0"/>
              <a:t>Saygınlık </a:t>
            </a:r>
            <a:r>
              <a:rPr lang="tr-TR" sz="2800" b="1" dirty="0"/>
              <a:t>Gereksinimi </a:t>
            </a:r>
            <a:endParaRPr lang="en-US" sz="2800" b="1" dirty="0"/>
          </a:p>
          <a:p>
            <a:pPr lvl="2"/>
            <a:r>
              <a:rPr lang="tr-TR" sz="2400" i="1" dirty="0" smtClean="0"/>
              <a:t>Sarah </a:t>
            </a:r>
            <a:r>
              <a:rPr lang="tr-TR" sz="2400" i="1" dirty="0"/>
              <a:t>(D): Hazırladığım yemekler için hala iltifatlar alıyorum. Kaç yaşında olursan ol, </a:t>
            </a:r>
            <a:r>
              <a:rPr lang="tr-TR" sz="2400" i="1" dirty="0">
                <a:solidFill>
                  <a:srgbClr val="0000FF"/>
                </a:solidFill>
              </a:rPr>
              <a:t>her zaman başkasının da senin yemeğini senin kadar beğendiğini bilmek güzel </a:t>
            </a:r>
            <a:r>
              <a:rPr lang="en-US" sz="2400" i="1" dirty="0"/>
              <a:t>(I still get compliments on meals shared with others. No matter how old you are, it's always nice to know someone likes your food as much as you do).</a:t>
            </a:r>
            <a:endParaRPr lang="en-US" sz="2400" dirty="0"/>
          </a:p>
          <a:p>
            <a:r>
              <a:rPr lang="tr-TR" sz="2800" b="1" dirty="0" smtClean="0"/>
              <a:t>Dinlenme ve Rahatlama</a:t>
            </a:r>
          </a:p>
          <a:p>
            <a:pPr lvl="2"/>
            <a:r>
              <a:rPr lang="tr-TR" sz="2400" i="1" dirty="0" smtClean="0"/>
              <a:t>Kadriye (A): Yemek yapmayı seviyorum. Ama yalnız olayım, acelem olmasın. Elim baharat dolabına gitsin, bir şeyler çıkarayım, düşüneyim, bir tutam serpeyim... </a:t>
            </a:r>
            <a:r>
              <a:rPr lang="tr-TR" sz="2400" i="1" dirty="0" smtClean="0">
                <a:solidFill>
                  <a:srgbClr val="0000FF"/>
                </a:solidFill>
              </a:rPr>
              <a:t>Terapi gibi benim için.</a:t>
            </a:r>
            <a:r>
              <a:rPr lang="tr-TR" sz="2400" dirty="0" smtClean="0">
                <a:solidFill>
                  <a:srgbClr val="0000FF"/>
                </a:solidFill>
              </a:rPr>
              <a:t> </a:t>
            </a:r>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2129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ssolv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2845"/>
          <a:stretch/>
        </p:blipFill>
        <p:spPr>
          <a:xfrm>
            <a:off x="3203673" y="963413"/>
            <a:ext cx="8844643" cy="5977062"/>
          </a:xfrm>
          <a:prstGeom prst="rect">
            <a:avLst/>
          </a:prstGeom>
        </p:spPr>
      </p:pic>
      <p:sp>
        <p:nvSpPr>
          <p:cNvPr id="2" name="Title 1"/>
          <p:cNvSpPr>
            <a:spLocks noGrp="1"/>
          </p:cNvSpPr>
          <p:nvPr>
            <p:ph type="title"/>
          </p:nvPr>
        </p:nvSpPr>
        <p:spPr>
          <a:xfrm>
            <a:off x="4370488" y="6320"/>
            <a:ext cx="7030500" cy="999400"/>
          </a:xfrm>
        </p:spPr>
        <p:txBody>
          <a:bodyPr/>
          <a:lstStyle/>
          <a:p>
            <a:r>
              <a:rPr lang="tr-TR" dirty="0" smtClean="0"/>
              <a:t>Dünyadaki Trend</a:t>
            </a:r>
            <a:endParaRPr lang="tr-TR" dirty="0"/>
          </a:p>
        </p:txBody>
      </p:sp>
      <p:sp>
        <p:nvSpPr>
          <p:cNvPr id="3" name="Content Placeholder 2"/>
          <p:cNvSpPr>
            <a:spLocks noGrp="1"/>
          </p:cNvSpPr>
          <p:nvPr>
            <p:ph idx="1"/>
          </p:nvPr>
        </p:nvSpPr>
        <p:spPr>
          <a:xfrm>
            <a:off x="329857" y="1863990"/>
            <a:ext cx="2869676" cy="3975419"/>
          </a:xfrm>
        </p:spPr>
        <p:txBody>
          <a:bodyPr>
            <a:normAutofit/>
          </a:bodyPr>
          <a:lstStyle/>
          <a:p>
            <a:pPr marL="0" indent="0" algn="ctr">
              <a:buNone/>
            </a:pPr>
            <a:r>
              <a:rPr lang="tr-TR" dirty="0" smtClean="0"/>
              <a:t>Dünyada 1.9 milyar yetişkin fazla kilolu kategorisinde</a:t>
            </a:r>
          </a:p>
          <a:p>
            <a:pPr marL="0" indent="0">
              <a:buNone/>
            </a:pPr>
            <a:endParaRPr lang="tr-TR" dirty="0"/>
          </a:p>
          <a:p>
            <a:pPr marL="0" indent="0" algn="ctr">
              <a:buNone/>
            </a:pPr>
            <a:r>
              <a:rPr lang="tr-TR" sz="2800" b="1" dirty="0">
                <a:solidFill>
                  <a:schemeClr val="tx2"/>
                </a:solidFill>
                <a:effectLst>
                  <a:outerShdw blurRad="63500" dist="38100" dir="5400000" algn="t" rotWithShape="0">
                    <a:prstClr val="black">
                      <a:alpha val="25000"/>
                    </a:prstClr>
                  </a:outerShdw>
                </a:effectLst>
                <a:latin typeface="+mn-lt"/>
                <a:ea typeface="+mj-ea"/>
                <a:cs typeface="+mj-cs"/>
              </a:rPr>
              <a:t>NEDEN </a:t>
            </a:r>
          </a:p>
          <a:p>
            <a:pPr marL="0" indent="0" algn="ctr">
              <a:buNone/>
            </a:pPr>
            <a:r>
              <a:rPr lang="tr-TR" sz="2800" b="1" dirty="0">
                <a:solidFill>
                  <a:schemeClr val="tx2"/>
                </a:solidFill>
                <a:effectLst>
                  <a:outerShdw blurRad="63500" dist="38100" dir="5400000" algn="t" rotWithShape="0">
                    <a:prstClr val="black">
                      <a:alpha val="25000"/>
                    </a:prstClr>
                  </a:outerShdw>
                </a:effectLst>
                <a:latin typeface="+mn-lt"/>
                <a:ea typeface="+mj-ea"/>
                <a:cs typeface="+mj-cs"/>
              </a:rPr>
              <a:t>ÖNEMLİ?</a:t>
            </a:r>
          </a:p>
        </p:txBody>
      </p:sp>
    </p:spTree>
    <p:extLst>
      <p:ext uri="{BB962C8B-B14F-4D97-AF65-F5344CB8AC3E}">
        <p14:creationId xmlns:p14="http://schemas.microsoft.com/office/powerpoint/2010/main" val="3761321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Tüketici Motivasyonları</a:t>
            </a:r>
            <a:endParaRPr lang="en-US" dirty="0"/>
          </a:p>
        </p:txBody>
      </p:sp>
      <p:sp>
        <p:nvSpPr>
          <p:cNvPr id="5" name="Content Placeholder 4"/>
          <p:cNvSpPr>
            <a:spLocks noGrp="1"/>
          </p:cNvSpPr>
          <p:nvPr>
            <p:ph idx="1"/>
          </p:nvPr>
        </p:nvSpPr>
        <p:spPr>
          <a:xfrm>
            <a:off x="838199" y="1600201"/>
            <a:ext cx="10853057" cy="4383193"/>
          </a:xfrm>
        </p:spPr>
        <p:txBody>
          <a:bodyPr>
            <a:normAutofit lnSpcReduction="10000"/>
          </a:bodyPr>
          <a:lstStyle/>
          <a:p>
            <a:pPr marL="342900" lvl="1" indent="-342900">
              <a:buFont typeface="Arial" pitchFamily="34" charset="0"/>
              <a:buChar char="•"/>
            </a:pPr>
            <a:r>
              <a:rPr lang="tr-TR" sz="2800" b="1" dirty="0" smtClean="0"/>
              <a:t>Duyumsal </a:t>
            </a:r>
            <a:r>
              <a:rPr lang="tr-TR" sz="2800" b="1" dirty="0"/>
              <a:t>Doyum   </a:t>
            </a:r>
            <a:endParaRPr lang="en-US" sz="2800" b="1" dirty="0"/>
          </a:p>
          <a:p>
            <a:pPr lvl="2"/>
            <a:r>
              <a:rPr lang="tr-TR" sz="2400" i="1" dirty="0" smtClean="0"/>
              <a:t>Ayşen </a:t>
            </a:r>
            <a:r>
              <a:rPr lang="tr-TR" sz="2400" i="1" dirty="0"/>
              <a:t>(A): Benim canım günlerdir turşu kavurması istiyor kendim için onu yapayım şöyle bol acılı. </a:t>
            </a:r>
            <a:endParaRPr lang="en-US" sz="2400" dirty="0"/>
          </a:p>
          <a:p>
            <a:pPr lvl="2"/>
            <a:r>
              <a:rPr lang="tr-TR" sz="2400" i="1" dirty="0" err="1"/>
              <a:t>Denise</a:t>
            </a:r>
            <a:r>
              <a:rPr lang="tr-TR" sz="2400" i="1" dirty="0"/>
              <a:t> (D): </a:t>
            </a:r>
            <a:r>
              <a:rPr lang="tr-TR" sz="2400" i="1" dirty="0">
                <a:solidFill>
                  <a:srgbClr val="0000FF"/>
                </a:solidFill>
              </a:rPr>
              <a:t>Hiç orijinal tarife göre yapılmış çikolatalı kurabiyelerin tadına bakmamış olmalısın, fırından çıktıklarında o kadar sıcaktırlar ki dilini yakarlar, o kadar yumuşaktırlar ki tutup kaldıramazsın, ve o kadar çikolataları yoğundur ki parmaklarını yalayacağın garantidir </a:t>
            </a:r>
            <a:r>
              <a:rPr lang="en-US" sz="2400" i="1" dirty="0"/>
              <a:t>(You must not have ever tasted chocolate chip cookies made according to the original recipe, so hot out of the oven that they burn your tongue, so limp that you cannot pick them up, and so </a:t>
            </a:r>
            <a:r>
              <a:rPr lang="en-US" sz="2400" i="1" dirty="0" err="1"/>
              <a:t>chocolatey</a:t>
            </a:r>
            <a:r>
              <a:rPr lang="en-US" sz="2400" i="1" dirty="0"/>
              <a:t> that licking your fingers is a given).</a:t>
            </a:r>
            <a:r>
              <a:rPr lang="en-US" sz="2400" dirty="0"/>
              <a:t> </a:t>
            </a:r>
            <a:endParaRPr lang="en-US" sz="2400" dirty="0" smtClean="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3637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Tüketici Motivasyonları</a:t>
            </a:r>
            <a:endParaRPr lang="en-US" dirty="0"/>
          </a:p>
        </p:txBody>
      </p:sp>
      <p:sp>
        <p:nvSpPr>
          <p:cNvPr id="5" name="Content Placeholder 4"/>
          <p:cNvSpPr>
            <a:spLocks noGrp="1"/>
          </p:cNvSpPr>
          <p:nvPr>
            <p:ph idx="1"/>
          </p:nvPr>
        </p:nvSpPr>
        <p:spPr>
          <a:xfrm>
            <a:off x="838199" y="1600201"/>
            <a:ext cx="11143859" cy="4383193"/>
          </a:xfrm>
        </p:spPr>
        <p:txBody>
          <a:bodyPr>
            <a:normAutofit lnSpcReduction="10000"/>
          </a:bodyPr>
          <a:lstStyle/>
          <a:p>
            <a:pPr marL="342900" lvl="1" indent="-342900">
              <a:buFont typeface="Arial" pitchFamily="34" charset="0"/>
              <a:buChar char="•"/>
            </a:pPr>
            <a:r>
              <a:rPr lang="tr-TR" sz="2800" b="1" dirty="0" smtClean="0"/>
              <a:t>Bilişsel Uyarım  </a:t>
            </a:r>
            <a:endParaRPr lang="en-US" sz="2800" b="1" dirty="0"/>
          </a:p>
          <a:p>
            <a:pPr lvl="2"/>
            <a:r>
              <a:rPr lang="tr-TR" sz="2200" i="1" dirty="0" smtClean="0"/>
              <a:t>Mike </a:t>
            </a:r>
            <a:r>
              <a:rPr lang="tr-TR" sz="2200" i="1" dirty="0"/>
              <a:t>(D): Olanaklar sınırsız, malzemeler çevreden ve kültürden etkileniyorlar</a:t>
            </a:r>
            <a:r>
              <a:rPr lang="tr-TR" sz="2200" i="1" dirty="0">
                <a:solidFill>
                  <a:srgbClr val="0000FF"/>
                </a:solidFill>
              </a:rPr>
              <a:t>, keşfedilmesi gerçekten heyecan verici ve her zaman yeni zorlu işler karşımıza çıkıyor</a:t>
            </a:r>
            <a:r>
              <a:rPr lang="tr-TR" sz="2200" i="1" dirty="0"/>
              <a:t> </a:t>
            </a:r>
            <a:r>
              <a:rPr lang="en-US" sz="2200" i="1" dirty="0"/>
              <a:t>(The possibilities are endless, ingredients are affected by environment and cultures, It is truly something exciting to be explored and there is always new challenges around the corner)</a:t>
            </a:r>
            <a:r>
              <a:rPr lang="tr-TR" sz="2200" i="1" dirty="0" smtClean="0"/>
              <a:t>.</a:t>
            </a:r>
            <a:endParaRPr lang="en-US" sz="2200" dirty="0"/>
          </a:p>
          <a:p>
            <a:pPr lvl="2"/>
            <a:r>
              <a:rPr lang="tr-TR" sz="2200" i="1" dirty="0" err="1" smtClean="0"/>
              <a:t>June</a:t>
            </a:r>
            <a:r>
              <a:rPr lang="tr-TR" sz="2200" i="1" dirty="0" smtClean="0"/>
              <a:t> </a:t>
            </a:r>
            <a:r>
              <a:rPr lang="tr-TR" sz="2200" i="1" dirty="0"/>
              <a:t>(D): </a:t>
            </a:r>
            <a:r>
              <a:rPr lang="tr-TR" sz="2200" i="1" dirty="0">
                <a:solidFill>
                  <a:srgbClr val="0000FF"/>
                </a:solidFill>
              </a:rPr>
              <a:t>Yaşım ilerledikçe düşünüyorum ki bir tarifi uygulamak, malzemeleri tartmak, alışveriş listesini hazırlamak ve listedekileri almak için dışarı çıkmak, fırını kapatmayı unutmamak, vs. iyi zihin egzersizleri oluyor </a:t>
            </a:r>
            <a:r>
              <a:rPr lang="en-US" sz="2200" i="1" dirty="0"/>
              <a:t>(As I'm getting older I think the mental discipline involved in following a recipe, weighing ingredients, writing the shopping list and going out to buy the stuff, remembering to switch off the oven, etc., has got to be good brain exercise)</a:t>
            </a:r>
            <a:r>
              <a:rPr lang="en-US" sz="2200" i="1" dirty="0" smtClean="0"/>
              <a:t>.</a:t>
            </a:r>
            <a:endParaRPr lang="en-US" sz="2200" dirty="0"/>
          </a:p>
        </p:txBody>
      </p:sp>
      <p:graphicFrame>
        <p:nvGraphicFramePr>
          <p:cNvPr id="6" name="Diagram 5"/>
          <p:cNvGraphicFramePr/>
          <p:nvPr>
            <p:extLst>
              <p:ext uri="{D42A27DB-BD31-4B8C-83A1-F6EECF244321}">
                <p14:modId xmlns:p14="http://schemas.microsoft.com/office/powerpoint/2010/main" val="1711468982"/>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5408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Tüketici Motivasyonları</a:t>
            </a:r>
            <a:endParaRPr lang="en-US" dirty="0"/>
          </a:p>
        </p:txBody>
      </p:sp>
      <p:sp>
        <p:nvSpPr>
          <p:cNvPr id="5" name="Content Placeholder 4"/>
          <p:cNvSpPr>
            <a:spLocks noGrp="1"/>
          </p:cNvSpPr>
          <p:nvPr>
            <p:ph idx="1"/>
          </p:nvPr>
        </p:nvSpPr>
        <p:spPr>
          <a:xfrm>
            <a:off x="838200" y="1600201"/>
            <a:ext cx="11075979" cy="4687815"/>
          </a:xfrm>
        </p:spPr>
        <p:txBody>
          <a:bodyPr>
            <a:normAutofit fontScale="92500" lnSpcReduction="10000"/>
          </a:bodyPr>
          <a:lstStyle/>
          <a:p>
            <a:r>
              <a:rPr lang="tr-TR" sz="2800" b="1" dirty="0" smtClean="0"/>
              <a:t>Kendini ifade etmek ve yaratıcılık</a:t>
            </a:r>
          </a:p>
          <a:p>
            <a:pPr lvl="2"/>
            <a:r>
              <a:rPr lang="tr-TR" sz="2400" i="1" dirty="0" smtClean="0"/>
              <a:t>Alev (A): Yemek yapmak sanattır. Tarifin dışına çıkmaktır.</a:t>
            </a:r>
          </a:p>
          <a:p>
            <a:pPr lvl="2"/>
            <a:r>
              <a:rPr lang="tr-TR" sz="2400" i="1" dirty="0" smtClean="0"/>
              <a:t>Nina (D): Arkadaşlarım ve ailem bana bunun benim sanatım olduğunu söylüyorlar. Eşim şairlerin aşk şiirleri yazdığını, şarkıcıların aşk şarkıları yazdığını, benim de etrafımdakilere sevgimi ifade eden yemekler yaptığımı söylüyor. Ona yemek yaptığımı söylüyor. </a:t>
            </a:r>
            <a:r>
              <a:rPr lang="tr-TR" sz="2400" i="1" dirty="0" smtClean="0">
                <a:solidFill>
                  <a:srgbClr val="0000FF"/>
                </a:solidFill>
              </a:rPr>
              <a:t>Yemek pişirmek resim yapmak veya şarkı yazmak gibi. Tıpkı birçok nota ve renk olduğu gibi birçok tat da var ve onları nasıl birleştirdiğin senin farkını ortaya koyuyor </a:t>
            </a:r>
            <a:r>
              <a:rPr lang="tr-TR" sz="2400" i="1" dirty="0" smtClean="0"/>
              <a:t>(My </a:t>
            </a:r>
            <a:r>
              <a:rPr lang="tr-TR" sz="2400" i="1" dirty="0" err="1" smtClean="0"/>
              <a:t>friends</a:t>
            </a:r>
            <a:r>
              <a:rPr lang="tr-TR" sz="2400" i="1" dirty="0" smtClean="0"/>
              <a:t> and </a:t>
            </a:r>
            <a:r>
              <a:rPr lang="tr-TR" sz="2400" i="1" dirty="0" err="1" smtClean="0"/>
              <a:t>family</a:t>
            </a:r>
            <a:r>
              <a:rPr lang="tr-TR" sz="2400" i="1" dirty="0" smtClean="0"/>
              <a:t> </a:t>
            </a:r>
            <a:r>
              <a:rPr lang="tr-TR" sz="2400" i="1" dirty="0" err="1" smtClean="0"/>
              <a:t>have</a:t>
            </a:r>
            <a:r>
              <a:rPr lang="tr-TR" sz="2400" i="1" dirty="0" smtClean="0"/>
              <a:t> </a:t>
            </a:r>
            <a:r>
              <a:rPr lang="tr-TR" sz="2400" i="1" dirty="0" err="1" smtClean="0"/>
              <a:t>told</a:t>
            </a:r>
            <a:r>
              <a:rPr lang="tr-TR" sz="2400" i="1" dirty="0" smtClean="0"/>
              <a:t> me </a:t>
            </a:r>
            <a:r>
              <a:rPr lang="tr-TR" sz="2400" i="1" dirty="0" err="1" smtClean="0"/>
              <a:t>it's</a:t>
            </a:r>
            <a:r>
              <a:rPr lang="tr-TR" sz="2400" i="1" dirty="0" smtClean="0"/>
              <a:t> </a:t>
            </a:r>
            <a:r>
              <a:rPr lang="tr-TR" sz="2400" i="1" dirty="0" err="1" smtClean="0"/>
              <a:t>my</a:t>
            </a:r>
            <a:r>
              <a:rPr lang="tr-TR" sz="2400" i="1" dirty="0" smtClean="0"/>
              <a:t> art. </a:t>
            </a:r>
            <a:r>
              <a:rPr lang="tr-TR" sz="2400" i="1" dirty="0" err="1" smtClean="0"/>
              <a:t>Hubby</a:t>
            </a:r>
            <a:r>
              <a:rPr lang="tr-TR" sz="2400" i="1" dirty="0" smtClean="0"/>
              <a:t> </a:t>
            </a:r>
            <a:r>
              <a:rPr lang="tr-TR" sz="2400" i="1" dirty="0" err="1" smtClean="0"/>
              <a:t>says</a:t>
            </a:r>
            <a:r>
              <a:rPr lang="tr-TR" sz="2400" i="1" dirty="0" smtClean="0"/>
              <a:t> </a:t>
            </a:r>
            <a:r>
              <a:rPr lang="tr-TR" sz="2400" i="1" dirty="0" err="1" smtClean="0"/>
              <a:t>poets</a:t>
            </a:r>
            <a:r>
              <a:rPr lang="tr-TR" sz="2400" i="1" dirty="0" smtClean="0"/>
              <a:t> </a:t>
            </a:r>
            <a:r>
              <a:rPr lang="tr-TR" sz="2400" i="1" dirty="0" err="1" smtClean="0"/>
              <a:t>write</a:t>
            </a:r>
            <a:r>
              <a:rPr lang="tr-TR" sz="2400" i="1" dirty="0" smtClean="0"/>
              <a:t> </a:t>
            </a:r>
            <a:r>
              <a:rPr lang="tr-TR" sz="2400" i="1" dirty="0" err="1" smtClean="0"/>
              <a:t>love</a:t>
            </a:r>
            <a:r>
              <a:rPr lang="tr-TR" sz="2400" i="1" dirty="0" smtClean="0"/>
              <a:t> </a:t>
            </a:r>
            <a:r>
              <a:rPr lang="tr-TR" sz="2400" i="1" dirty="0" err="1" smtClean="0"/>
              <a:t>poems</a:t>
            </a:r>
            <a:r>
              <a:rPr lang="tr-TR" sz="2400" i="1" dirty="0" smtClean="0"/>
              <a:t>, </a:t>
            </a:r>
            <a:r>
              <a:rPr lang="tr-TR" sz="2400" i="1" dirty="0" err="1" smtClean="0"/>
              <a:t>singers</a:t>
            </a:r>
            <a:r>
              <a:rPr lang="tr-TR" sz="2400" i="1" dirty="0" smtClean="0"/>
              <a:t> </a:t>
            </a:r>
            <a:r>
              <a:rPr lang="tr-TR" sz="2400" i="1" dirty="0" err="1" smtClean="0"/>
              <a:t>write</a:t>
            </a:r>
            <a:r>
              <a:rPr lang="tr-TR" sz="2400" i="1" dirty="0" smtClean="0"/>
              <a:t> </a:t>
            </a:r>
            <a:r>
              <a:rPr lang="tr-TR" sz="2400" i="1" dirty="0" err="1" smtClean="0"/>
              <a:t>love</a:t>
            </a:r>
            <a:r>
              <a:rPr lang="tr-TR" sz="2400" i="1" dirty="0" smtClean="0"/>
              <a:t> </a:t>
            </a:r>
            <a:r>
              <a:rPr lang="tr-TR" sz="2400" i="1" dirty="0" err="1" smtClean="0"/>
              <a:t>songs</a:t>
            </a:r>
            <a:r>
              <a:rPr lang="tr-TR" sz="2400" i="1" dirty="0" smtClean="0"/>
              <a:t>, I </a:t>
            </a:r>
            <a:r>
              <a:rPr lang="tr-TR" sz="2400" i="1" dirty="0" err="1" smtClean="0"/>
              <a:t>make</a:t>
            </a:r>
            <a:r>
              <a:rPr lang="tr-TR" sz="2400" i="1" dirty="0" smtClean="0"/>
              <a:t> </a:t>
            </a:r>
            <a:r>
              <a:rPr lang="tr-TR" sz="2400" i="1" dirty="0" err="1" smtClean="0"/>
              <a:t>meals</a:t>
            </a:r>
            <a:r>
              <a:rPr lang="tr-TR" sz="2400" i="1" dirty="0" smtClean="0"/>
              <a:t> </a:t>
            </a:r>
            <a:r>
              <a:rPr lang="tr-TR" sz="2400" i="1" dirty="0" err="1" smtClean="0"/>
              <a:t>that</a:t>
            </a:r>
            <a:r>
              <a:rPr lang="tr-TR" sz="2400" i="1" dirty="0" smtClean="0"/>
              <a:t> </a:t>
            </a:r>
            <a:r>
              <a:rPr lang="tr-TR" sz="2400" i="1" dirty="0" err="1" smtClean="0"/>
              <a:t>are</a:t>
            </a:r>
            <a:r>
              <a:rPr lang="tr-TR" sz="2400" i="1" dirty="0" smtClean="0"/>
              <a:t> an </a:t>
            </a:r>
            <a:r>
              <a:rPr lang="tr-TR" sz="2400" i="1" dirty="0" err="1" smtClean="0"/>
              <a:t>expression</a:t>
            </a:r>
            <a:r>
              <a:rPr lang="tr-TR" sz="2400" i="1" dirty="0" smtClean="0"/>
              <a:t> of </a:t>
            </a:r>
            <a:r>
              <a:rPr lang="tr-TR" sz="2400" i="1" dirty="0" err="1" smtClean="0"/>
              <a:t>my</a:t>
            </a:r>
            <a:r>
              <a:rPr lang="tr-TR" sz="2400" i="1" dirty="0" smtClean="0"/>
              <a:t> </a:t>
            </a:r>
            <a:r>
              <a:rPr lang="tr-TR" sz="2400" i="1" dirty="0" err="1" smtClean="0"/>
              <a:t>love</a:t>
            </a:r>
            <a:r>
              <a:rPr lang="tr-TR" sz="2400" i="1" dirty="0" smtClean="0"/>
              <a:t> for </a:t>
            </a:r>
            <a:r>
              <a:rPr lang="tr-TR" sz="2400" i="1" dirty="0" err="1" smtClean="0"/>
              <a:t>those</a:t>
            </a:r>
            <a:r>
              <a:rPr lang="tr-TR" sz="2400" i="1" dirty="0" smtClean="0"/>
              <a:t> </a:t>
            </a:r>
            <a:r>
              <a:rPr lang="tr-TR" sz="2400" i="1" dirty="0" err="1" smtClean="0"/>
              <a:t>around</a:t>
            </a:r>
            <a:r>
              <a:rPr lang="tr-TR" sz="2400" i="1" dirty="0" smtClean="0"/>
              <a:t> me. He </a:t>
            </a:r>
            <a:r>
              <a:rPr lang="tr-TR" sz="2400" i="1" dirty="0" err="1" smtClean="0"/>
              <a:t>says</a:t>
            </a:r>
            <a:r>
              <a:rPr lang="tr-TR" sz="2400" i="1" dirty="0" smtClean="0"/>
              <a:t> I </a:t>
            </a:r>
            <a:r>
              <a:rPr lang="tr-TR" sz="2400" i="1" dirty="0" err="1" smtClean="0"/>
              <a:t>make</a:t>
            </a:r>
            <a:r>
              <a:rPr lang="tr-TR" sz="2400" i="1" dirty="0" smtClean="0"/>
              <a:t> </a:t>
            </a:r>
            <a:r>
              <a:rPr lang="tr-TR" sz="2400" i="1" dirty="0" err="1" smtClean="0"/>
              <a:t>meals</a:t>
            </a:r>
            <a:r>
              <a:rPr lang="tr-TR" sz="2400" i="1" dirty="0" smtClean="0"/>
              <a:t> to </a:t>
            </a:r>
            <a:r>
              <a:rPr lang="tr-TR" sz="2400" i="1" dirty="0" err="1" smtClean="0"/>
              <a:t>him</a:t>
            </a:r>
            <a:r>
              <a:rPr lang="tr-TR" sz="2400" i="1" dirty="0" smtClean="0"/>
              <a:t>. Cooking is </a:t>
            </a:r>
            <a:r>
              <a:rPr lang="tr-TR" sz="2400" i="1" dirty="0" err="1" smtClean="0"/>
              <a:t>like</a:t>
            </a:r>
            <a:r>
              <a:rPr lang="tr-TR" sz="2400" i="1" dirty="0" smtClean="0"/>
              <a:t> </a:t>
            </a:r>
            <a:r>
              <a:rPr lang="tr-TR" sz="2400" i="1" dirty="0" err="1" smtClean="0"/>
              <a:t>painting</a:t>
            </a:r>
            <a:r>
              <a:rPr lang="tr-TR" sz="2400" i="1" dirty="0" smtClean="0"/>
              <a:t> </a:t>
            </a:r>
            <a:r>
              <a:rPr lang="tr-TR" sz="2400" i="1" dirty="0" err="1" smtClean="0"/>
              <a:t>or</a:t>
            </a:r>
            <a:r>
              <a:rPr lang="tr-TR" sz="2400" i="1" dirty="0" smtClean="0"/>
              <a:t> </a:t>
            </a:r>
            <a:r>
              <a:rPr lang="tr-TR" sz="2400" i="1" dirty="0" err="1" smtClean="0"/>
              <a:t>writing</a:t>
            </a:r>
            <a:r>
              <a:rPr lang="tr-TR" sz="2400" i="1" dirty="0" smtClean="0"/>
              <a:t> a </a:t>
            </a:r>
            <a:r>
              <a:rPr lang="tr-TR" sz="2400" i="1" dirty="0" err="1" smtClean="0"/>
              <a:t>song</a:t>
            </a:r>
            <a:r>
              <a:rPr lang="tr-TR" sz="2400" i="1" dirty="0" smtClean="0"/>
              <a:t>. </a:t>
            </a:r>
            <a:r>
              <a:rPr lang="tr-TR" sz="2400" i="1" dirty="0" err="1" smtClean="0"/>
              <a:t>Just</a:t>
            </a:r>
            <a:r>
              <a:rPr lang="tr-TR" sz="2400" i="1" dirty="0" smtClean="0"/>
              <a:t> as </a:t>
            </a:r>
            <a:r>
              <a:rPr lang="tr-TR" sz="2400" i="1" dirty="0" err="1" smtClean="0"/>
              <a:t>there</a:t>
            </a:r>
            <a:r>
              <a:rPr lang="tr-TR" sz="2400" i="1" dirty="0" smtClean="0"/>
              <a:t> </a:t>
            </a:r>
            <a:r>
              <a:rPr lang="tr-TR" sz="2400" i="1" dirty="0" err="1" smtClean="0"/>
              <a:t>are</a:t>
            </a:r>
            <a:r>
              <a:rPr lang="tr-TR" sz="2400" i="1" dirty="0" smtClean="0"/>
              <a:t> </a:t>
            </a:r>
            <a:r>
              <a:rPr lang="tr-TR" sz="2400" i="1" dirty="0" err="1" smtClean="0"/>
              <a:t>only</a:t>
            </a:r>
            <a:r>
              <a:rPr lang="tr-TR" sz="2400" i="1" dirty="0" smtClean="0"/>
              <a:t> </a:t>
            </a:r>
            <a:r>
              <a:rPr lang="tr-TR" sz="2400" i="1" dirty="0" err="1" smtClean="0"/>
              <a:t>so</a:t>
            </a:r>
            <a:r>
              <a:rPr lang="tr-TR" sz="2400" i="1" dirty="0" smtClean="0"/>
              <a:t> </a:t>
            </a:r>
            <a:r>
              <a:rPr lang="tr-TR" sz="2400" i="1" dirty="0" err="1" smtClean="0"/>
              <a:t>many</a:t>
            </a:r>
            <a:r>
              <a:rPr lang="tr-TR" sz="2400" i="1" dirty="0" smtClean="0"/>
              <a:t> </a:t>
            </a:r>
            <a:r>
              <a:rPr lang="tr-TR" sz="2400" i="1" dirty="0" err="1" smtClean="0"/>
              <a:t>notes</a:t>
            </a:r>
            <a:r>
              <a:rPr lang="tr-TR" sz="2400" i="1" dirty="0" smtClean="0"/>
              <a:t> </a:t>
            </a:r>
            <a:r>
              <a:rPr lang="tr-TR" sz="2400" i="1" dirty="0" err="1" smtClean="0"/>
              <a:t>or</a:t>
            </a:r>
            <a:r>
              <a:rPr lang="tr-TR" sz="2400" i="1" dirty="0" smtClean="0"/>
              <a:t> </a:t>
            </a:r>
            <a:r>
              <a:rPr lang="tr-TR" sz="2400" i="1" dirty="0" err="1" smtClean="0"/>
              <a:t>colors</a:t>
            </a:r>
            <a:r>
              <a:rPr lang="tr-TR" sz="2400" i="1" dirty="0" smtClean="0"/>
              <a:t>, </a:t>
            </a:r>
            <a:r>
              <a:rPr lang="tr-TR" sz="2400" i="1" dirty="0" err="1" smtClean="0"/>
              <a:t>there</a:t>
            </a:r>
            <a:r>
              <a:rPr lang="tr-TR" sz="2400" i="1" dirty="0" smtClean="0"/>
              <a:t> </a:t>
            </a:r>
            <a:r>
              <a:rPr lang="tr-TR" sz="2400" i="1" dirty="0" err="1" smtClean="0"/>
              <a:t>are</a:t>
            </a:r>
            <a:r>
              <a:rPr lang="tr-TR" sz="2400" i="1" dirty="0" smtClean="0"/>
              <a:t> </a:t>
            </a:r>
            <a:r>
              <a:rPr lang="tr-TR" sz="2400" i="1" dirty="0" err="1" smtClean="0"/>
              <a:t>only</a:t>
            </a:r>
            <a:r>
              <a:rPr lang="tr-TR" sz="2400" i="1" dirty="0" smtClean="0"/>
              <a:t> </a:t>
            </a:r>
            <a:r>
              <a:rPr lang="tr-TR" sz="2400" i="1" dirty="0" err="1" smtClean="0"/>
              <a:t>so</a:t>
            </a:r>
            <a:r>
              <a:rPr lang="tr-TR" sz="2400" i="1" dirty="0" smtClean="0"/>
              <a:t> </a:t>
            </a:r>
            <a:r>
              <a:rPr lang="tr-TR" sz="2400" i="1" dirty="0" err="1" smtClean="0"/>
              <a:t>many</a:t>
            </a:r>
            <a:r>
              <a:rPr lang="tr-TR" sz="2400" i="1" dirty="0" smtClean="0"/>
              <a:t> </a:t>
            </a:r>
            <a:r>
              <a:rPr lang="tr-TR" sz="2400" i="1" dirty="0" err="1" smtClean="0"/>
              <a:t>flavors</a:t>
            </a:r>
            <a:r>
              <a:rPr lang="tr-TR" sz="2400" i="1" dirty="0" smtClean="0"/>
              <a:t> - </a:t>
            </a:r>
            <a:r>
              <a:rPr lang="tr-TR" sz="2400" i="1" dirty="0" err="1" smtClean="0"/>
              <a:t>it's</a:t>
            </a:r>
            <a:r>
              <a:rPr lang="tr-TR" sz="2400" i="1" dirty="0" smtClean="0"/>
              <a:t> how </a:t>
            </a:r>
            <a:r>
              <a:rPr lang="tr-TR" sz="2400" i="1" dirty="0" err="1" smtClean="0"/>
              <a:t>you</a:t>
            </a:r>
            <a:r>
              <a:rPr lang="tr-TR" sz="2400" i="1" dirty="0" smtClean="0"/>
              <a:t> </a:t>
            </a:r>
            <a:r>
              <a:rPr lang="tr-TR" sz="2400" i="1" dirty="0" err="1" smtClean="0"/>
              <a:t>combine</a:t>
            </a:r>
            <a:r>
              <a:rPr lang="tr-TR" sz="2400" i="1" dirty="0" smtClean="0"/>
              <a:t> </a:t>
            </a:r>
            <a:r>
              <a:rPr lang="tr-TR" sz="2400" i="1" dirty="0" err="1" smtClean="0"/>
              <a:t>them</a:t>
            </a:r>
            <a:r>
              <a:rPr lang="tr-TR" sz="2400" i="1" dirty="0" smtClean="0"/>
              <a:t> </a:t>
            </a:r>
            <a:r>
              <a:rPr lang="tr-TR" sz="2400" i="1" dirty="0" err="1" smtClean="0"/>
              <a:t>that</a:t>
            </a:r>
            <a:r>
              <a:rPr lang="tr-TR" sz="2400" i="1" dirty="0" smtClean="0"/>
              <a:t> </a:t>
            </a:r>
            <a:r>
              <a:rPr lang="tr-TR" sz="2400" i="1" dirty="0" err="1" smtClean="0"/>
              <a:t>sets</a:t>
            </a:r>
            <a:r>
              <a:rPr lang="tr-TR" sz="2400" i="1" dirty="0" smtClean="0"/>
              <a:t> </a:t>
            </a:r>
            <a:r>
              <a:rPr lang="tr-TR" sz="2400" i="1" dirty="0" err="1" smtClean="0"/>
              <a:t>you</a:t>
            </a:r>
            <a:r>
              <a:rPr lang="tr-TR" sz="2400" i="1" dirty="0" smtClean="0"/>
              <a:t> apart)</a:t>
            </a:r>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82633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Motivasyonu Azaltan Faktörler</a:t>
            </a:r>
            <a:endParaRPr lang="en-US" dirty="0"/>
          </a:p>
        </p:txBody>
      </p:sp>
      <p:sp>
        <p:nvSpPr>
          <p:cNvPr id="5" name="Content Placeholder 4"/>
          <p:cNvSpPr>
            <a:spLocks noGrp="1"/>
          </p:cNvSpPr>
          <p:nvPr>
            <p:ph idx="1"/>
          </p:nvPr>
        </p:nvSpPr>
        <p:spPr>
          <a:xfrm>
            <a:off x="838199" y="1442090"/>
            <a:ext cx="10995953" cy="5036553"/>
          </a:xfrm>
        </p:spPr>
        <p:txBody>
          <a:bodyPr>
            <a:normAutofit/>
          </a:bodyPr>
          <a:lstStyle/>
          <a:p>
            <a:pPr indent="382588"/>
            <a:r>
              <a:rPr lang="tr-TR" dirty="0" smtClean="0"/>
              <a:t>Yemek yapmaktan korkmak</a:t>
            </a:r>
          </a:p>
          <a:p>
            <a:pPr indent="382588"/>
            <a:r>
              <a:rPr lang="tr-TR" dirty="0"/>
              <a:t>Gerekli bilgi ve tecrübeye sahip olmamak</a:t>
            </a:r>
          </a:p>
          <a:p>
            <a:pPr indent="382588"/>
            <a:r>
              <a:rPr lang="tr-TR" dirty="0" smtClean="0"/>
              <a:t>Daha önce yaşanan başarısızlıklar</a:t>
            </a:r>
          </a:p>
          <a:p>
            <a:pPr indent="382588"/>
            <a:r>
              <a:rPr lang="tr-TR" dirty="0" smtClean="0"/>
              <a:t>Sürekli ve uzun yıllar yemek yapmanın getirdiği bıkkınlık hissi</a:t>
            </a:r>
          </a:p>
          <a:p>
            <a:pPr indent="382588"/>
            <a:r>
              <a:rPr lang="tr-TR" dirty="0" smtClean="0"/>
              <a:t>Aynı ve benzer yemekler yapmanın yarattığı monotonluk</a:t>
            </a:r>
          </a:p>
          <a:p>
            <a:pPr marL="722313" indent="-358775"/>
            <a:r>
              <a:rPr lang="tr-TR" dirty="0"/>
              <a:t>Kısıtlı alan ve gerekli mutfak gereçlerinin olmaması</a:t>
            </a:r>
          </a:p>
          <a:p>
            <a:pPr marL="722313" indent="-358775"/>
            <a:r>
              <a:rPr lang="tr-TR" dirty="0" smtClean="0"/>
              <a:t>Yemek yapma sürecindeki kısıtlamalar (örn., belirli malzemeleri kullanma veya kullanmama zorunluluğu)</a:t>
            </a:r>
          </a:p>
          <a:p>
            <a:pPr indent="382588"/>
            <a:r>
              <a:rPr lang="tr-TR" dirty="0" smtClean="0"/>
              <a:t>Yemek yapma aşaması sonrasındaki temizlik yapma gerekliliği</a:t>
            </a:r>
          </a:p>
          <a:p>
            <a:pPr indent="382588"/>
            <a:r>
              <a:rPr lang="tr-TR" dirty="0" smtClean="0"/>
              <a:t>Yorgun olma</a:t>
            </a:r>
          </a:p>
          <a:p>
            <a:pPr indent="382588"/>
            <a:r>
              <a:rPr lang="tr-TR" dirty="0" smtClean="0"/>
              <a:t>Zaman olmaması</a:t>
            </a:r>
          </a:p>
        </p:txBody>
      </p:sp>
      <p:sp>
        <p:nvSpPr>
          <p:cNvPr id="3" name="Rectangle 2"/>
          <p:cNvSpPr/>
          <p:nvPr/>
        </p:nvSpPr>
        <p:spPr>
          <a:xfrm>
            <a:off x="1055513" y="3748393"/>
            <a:ext cx="9977897" cy="2387929"/>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000000"/>
                </a:solidFill>
              </a:ln>
            </a:endParaRPr>
          </a:p>
        </p:txBody>
      </p:sp>
      <p:sp>
        <p:nvSpPr>
          <p:cNvPr id="10" name="Rectangle 9"/>
          <p:cNvSpPr/>
          <p:nvPr/>
        </p:nvSpPr>
        <p:spPr>
          <a:xfrm>
            <a:off x="1059485" y="1476029"/>
            <a:ext cx="9977897" cy="1295214"/>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000000"/>
                </a:solidFill>
              </a:ln>
            </a:endParaRPr>
          </a:p>
        </p:txBody>
      </p:sp>
      <p:sp>
        <p:nvSpPr>
          <p:cNvPr id="11" name="Rectangle 10"/>
          <p:cNvSpPr/>
          <p:nvPr/>
        </p:nvSpPr>
        <p:spPr>
          <a:xfrm>
            <a:off x="1063457" y="2787738"/>
            <a:ext cx="9977897" cy="91117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000000"/>
                </a:solidFill>
              </a:ln>
            </a:endParaRPr>
          </a:p>
        </p:txBody>
      </p:sp>
      <p:graphicFrame>
        <p:nvGraphicFramePr>
          <p:cNvPr id="12" name="Diagram 11"/>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6884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Motivasyonu Azaltan Faktörler</a:t>
            </a:r>
            <a:endParaRPr lang="en-US" dirty="0"/>
          </a:p>
        </p:txBody>
      </p:sp>
      <p:sp>
        <p:nvSpPr>
          <p:cNvPr id="5" name="Content Placeholder 4"/>
          <p:cNvSpPr>
            <a:spLocks noGrp="1"/>
          </p:cNvSpPr>
          <p:nvPr>
            <p:ph idx="1"/>
          </p:nvPr>
        </p:nvSpPr>
        <p:spPr>
          <a:xfrm>
            <a:off x="838199" y="1442090"/>
            <a:ext cx="10995953" cy="5036553"/>
          </a:xfrm>
        </p:spPr>
        <p:txBody>
          <a:bodyPr>
            <a:normAutofit fontScale="92500" lnSpcReduction="20000"/>
          </a:bodyPr>
          <a:lstStyle/>
          <a:p>
            <a:r>
              <a:rPr lang="tr-TR" i="1" dirty="0" err="1"/>
              <a:t>Lucy</a:t>
            </a:r>
            <a:r>
              <a:rPr lang="tr-TR" i="1" dirty="0"/>
              <a:t> (D): Bu kadar yıl yemek pişirdikten sonra, menüyü belirlemekten sıkılıyorum ve bazen hiç yemek pişirmek istemiyorum </a:t>
            </a:r>
            <a:r>
              <a:rPr lang="en-US" i="1" dirty="0"/>
              <a:t>(After all the years of cooking, I get tired of coming up with menus and sometimes I just don't want to cook).</a:t>
            </a:r>
            <a:endParaRPr lang="en-US" dirty="0"/>
          </a:p>
          <a:p>
            <a:r>
              <a:rPr lang="tr-TR" i="1" dirty="0" err="1"/>
              <a:t>Ellison</a:t>
            </a:r>
            <a:r>
              <a:rPr lang="tr-TR" i="1" dirty="0"/>
              <a:t> (D): Kurabiyelerimin %50’sinde başarı gösterdiğim için fırında pişirmeyi bıraktım. Gerekli hassasiyete ve sabra sahip değilim. Bir paket kurabiye 1-2 dolar edip canım çektikçe bana bir veya iki hafta yetiyor, ve bir de temizlenecek dağınıklık olmuyor </a:t>
            </a:r>
            <a:r>
              <a:rPr lang="en-US" i="1" dirty="0"/>
              <a:t>(I gave up on baking after having only a 50% success rate on cookies. I just don't have the precision or patience. A bag of cookies can be $1 or $2 and last me a week or two when I have the urge, plus, no mess to clean up).</a:t>
            </a:r>
            <a:endParaRPr lang="en-US" dirty="0"/>
          </a:p>
          <a:p>
            <a:r>
              <a:rPr lang="tr-TR" i="1" dirty="0" err="1"/>
              <a:t>Wendy</a:t>
            </a:r>
            <a:r>
              <a:rPr lang="tr-TR" i="1" dirty="0"/>
              <a:t> (D): Monotonluk – aynı şeyi tekrar tekrar yapmak. Düzgün yemek pişirmek için yeterli zaman olmaması – dolayısıyla aynı şeyi tekrar tekrar yapıyorum </a:t>
            </a:r>
            <a:r>
              <a:rPr lang="en-US" i="1" dirty="0"/>
              <a:t>(Monotony - making the same stuff over and over again. Not having enough time to really cook - so I make the same stuff, over and over again).</a:t>
            </a:r>
            <a:endParaRPr lang="en-US"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7118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Kültürel Farklılıklar</a:t>
            </a:r>
            <a:endParaRPr lang="en-US" dirty="0"/>
          </a:p>
        </p:txBody>
      </p:sp>
      <p:sp>
        <p:nvSpPr>
          <p:cNvPr id="5" name="Content Placeholder 4"/>
          <p:cNvSpPr>
            <a:spLocks noGrp="1"/>
          </p:cNvSpPr>
          <p:nvPr>
            <p:ph idx="1"/>
          </p:nvPr>
        </p:nvSpPr>
        <p:spPr>
          <a:xfrm>
            <a:off x="838199" y="1442090"/>
            <a:ext cx="10995953" cy="5036553"/>
          </a:xfrm>
        </p:spPr>
        <p:txBody>
          <a:bodyPr>
            <a:normAutofit/>
          </a:bodyPr>
          <a:lstStyle/>
          <a:p>
            <a:r>
              <a:rPr lang="tr-TR" sz="2800" dirty="0" smtClean="0"/>
              <a:t>Öne çıkan motivasyon kategorileri</a:t>
            </a:r>
          </a:p>
          <a:p>
            <a:pPr marL="800100" lvl="2" indent="0">
              <a:buNone/>
            </a:pPr>
            <a:r>
              <a:rPr lang="tr-TR" sz="2000" dirty="0" smtClean="0"/>
              <a:t>Türkçe siteler - Güvenlik ihtiyacı, sorumluluk, ait olma ve sevgi ihtiyaçları</a:t>
            </a:r>
          </a:p>
          <a:p>
            <a:pPr marL="800100" lvl="2" indent="0">
              <a:buNone/>
            </a:pPr>
            <a:r>
              <a:rPr lang="tr-TR" sz="2000" dirty="0" smtClean="0"/>
              <a:t>İngilizce siteler - Dinlenme ve rahatlama, bilişsel uyarı, kendini ifade etme ve yaratıcılık, ait olma ve sevgi ihtiyacı </a:t>
            </a:r>
            <a:endParaRPr lang="tr-TR" sz="2800" dirty="0" smtClean="0"/>
          </a:p>
          <a:p>
            <a:r>
              <a:rPr lang="tr-TR" sz="2800" dirty="0" smtClean="0"/>
              <a:t>Üretimin kimin için yapıldığı</a:t>
            </a:r>
          </a:p>
          <a:p>
            <a:pPr marL="800100" lvl="2" indent="0">
              <a:buNone/>
            </a:pPr>
            <a:r>
              <a:rPr lang="tr-TR" sz="2000" dirty="0" smtClean="0"/>
              <a:t>Türkçe siteler - diğerleri </a:t>
            </a:r>
          </a:p>
          <a:p>
            <a:pPr marL="1257300" lvl="3" indent="0">
              <a:buNone/>
            </a:pPr>
            <a:r>
              <a:rPr lang="tr-TR" sz="2000" i="1" dirty="0" smtClean="0"/>
              <a:t>Nuran (</a:t>
            </a:r>
            <a:r>
              <a:rPr lang="tr-TR" sz="2000" i="1" dirty="0" err="1" smtClean="0"/>
              <a:t>KK</a:t>
            </a:r>
            <a:r>
              <a:rPr lang="tr-TR" sz="2000" i="1" dirty="0" smtClean="0"/>
              <a:t>): Ben de çok cinsimdir aslında her yemeği yemem tadını bilmediğim sebzelerde var </a:t>
            </a:r>
            <a:r>
              <a:rPr lang="tr-TR" sz="2000" i="1" dirty="0" smtClean="0">
                <a:solidFill>
                  <a:srgbClr val="0000FF"/>
                </a:solidFill>
              </a:rPr>
              <a:t>ama eşim seviyor istiyor maalesef burnumu kapatarak yaptığım yemekler bile oluyor</a:t>
            </a:r>
            <a:r>
              <a:rPr lang="tr-TR" sz="2000" i="1" dirty="0" smtClean="0"/>
              <a:t>.</a:t>
            </a:r>
            <a:r>
              <a:rPr lang="tr-TR" sz="2000" dirty="0" smtClean="0"/>
              <a:t> </a:t>
            </a:r>
          </a:p>
          <a:p>
            <a:pPr marL="800100" lvl="2" indent="0">
              <a:buNone/>
            </a:pPr>
            <a:r>
              <a:rPr lang="tr-TR" sz="2000" dirty="0" smtClean="0"/>
              <a:t>İngilizce siteler - kişinin kendisi</a:t>
            </a:r>
          </a:p>
          <a:p>
            <a:pPr marL="1257300" lvl="3" indent="0">
              <a:buNone/>
            </a:pPr>
            <a:r>
              <a:rPr lang="tr-TR" sz="2000" i="1" dirty="0" smtClean="0"/>
              <a:t>Jennifer (D): Evdeki yemeğin tadı her zaman çok daha iyi. </a:t>
            </a:r>
            <a:r>
              <a:rPr lang="tr-TR" sz="2000" i="1" dirty="0" smtClean="0">
                <a:solidFill>
                  <a:srgbClr val="0000FF"/>
                </a:solidFill>
              </a:rPr>
              <a:t>Kendi zevkine göre lezzetlendirilmiş oluyor</a:t>
            </a:r>
            <a:r>
              <a:rPr lang="tr-TR" sz="2000" i="1" dirty="0" smtClean="0"/>
              <a:t> (The food at </a:t>
            </a:r>
            <a:r>
              <a:rPr lang="tr-TR" sz="2000" i="1" dirty="0" err="1" smtClean="0"/>
              <a:t>home</a:t>
            </a:r>
            <a:r>
              <a:rPr lang="tr-TR" sz="2000" i="1" dirty="0" smtClean="0"/>
              <a:t> </a:t>
            </a:r>
            <a:r>
              <a:rPr lang="tr-TR" sz="2000" i="1" dirty="0" err="1" smtClean="0"/>
              <a:t>always</a:t>
            </a:r>
            <a:r>
              <a:rPr lang="tr-TR" sz="2000" i="1" dirty="0" smtClean="0"/>
              <a:t> </a:t>
            </a:r>
            <a:r>
              <a:rPr lang="tr-TR" sz="2000" i="1" dirty="0" err="1" smtClean="0"/>
              <a:t>tastes</a:t>
            </a:r>
            <a:r>
              <a:rPr lang="tr-TR" sz="2000" i="1" dirty="0" smtClean="0"/>
              <a:t> </a:t>
            </a:r>
            <a:r>
              <a:rPr lang="tr-TR" sz="2000" i="1" dirty="0" err="1" smtClean="0"/>
              <a:t>so</a:t>
            </a:r>
            <a:r>
              <a:rPr lang="tr-TR" sz="2000" i="1" dirty="0" smtClean="0"/>
              <a:t> </a:t>
            </a:r>
            <a:r>
              <a:rPr lang="tr-TR" sz="2000" i="1" dirty="0" err="1" smtClean="0"/>
              <a:t>much</a:t>
            </a:r>
            <a:r>
              <a:rPr lang="tr-TR" sz="2000" i="1" dirty="0" smtClean="0"/>
              <a:t> </a:t>
            </a:r>
            <a:r>
              <a:rPr lang="tr-TR" sz="2000" i="1" dirty="0" err="1" smtClean="0"/>
              <a:t>better</a:t>
            </a:r>
            <a:r>
              <a:rPr lang="tr-TR" sz="2000" i="1" dirty="0" smtClean="0"/>
              <a:t>. </a:t>
            </a:r>
            <a:r>
              <a:rPr lang="tr-TR" sz="2000" i="1" dirty="0" err="1" smtClean="0"/>
              <a:t>Seasoned</a:t>
            </a:r>
            <a:r>
              <a:rPr lang="tr-TR" sz="2000" i="1" dirty="0" smtClean="0"/>
              <a:t> to </a:t>
            </a:r>
            <a:r>
              <a:rPr lang="tr-TR" sz="2000" i="1" dirty="0" err="1" smtClean="0"/>
              <a:t>your</a:t>
            </a:r>
            <a:r>
              <a:rPr lang="tr-TR" sz="2000" i="1" dirty="0" smtClean="0"/>
              <a:t> </a:t>
            </a:r>
            <a:r>
              <a:rPr lang="tr-TR" sz="2000" i="1" dirty="0" err="1" smtClean="0"/>
              <a:t>own</a:t>
            </a:r>
            <a:r>
              <a:rPr lang="tr-TR" sz="2000" i="1" dirty="0" smtClean="0"/>
              <a:t> </a:t>
            </a:r>
            <a:r>
              <a:rPr lang="tr-TR" sz="2000" i="1" dirty="0" err="1" smtClean="0"/>
              <a:t>liking</a:t>
            </a:r>
            <a:r>
              <a:rPr lang="tr-TR" sz="2000" i="1" dirty="0" smtClean="0"/>
              <a:t>).</a:t>
            </a:r>
            <a:r>
              <a:rPr lang="tr-TR" sz="2000" dirty="0" smtClean="0"/>
              <a:t> </a:t>
            </a:r>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54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dissolve">
                                      <p:cBhvr>
                                        <p:cTn id="13" dur="500"/>
                                        <p:tgtEl>
                                          <p:spTgt spid="5">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dissolve">
                                      <p:cBhvr>
                                        <p:cTn id="16" dur="500"/>
                                        <p:tgtEl>
                                          <p:spTgt spid="5">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dissolve">
                                      <p:cBhvr>
                                        <p:cTn id="1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Kültürel Farklılıklar</a:t>
            </a:r>
            <a:endParaRPr lang="en-US" dirty="0"/>
          </a:p>
        </p:txBody>
      </p:sp>
      <p:sp>
        <p:nvSpPr>
          <p:cNvPr id="5" name="Content Placeholder 4"/>
          <p:cNvSpPr>
            <a:spLocks noGrp="1"/>
          </p:cNvSpPr>
          <p:nvPr>
            <p:ph idx="1"/>
          </p:nvPr>
        </p:nvSpPr>
        <p:spPr>
          <a:xfrm>
            <a:off x="838199" y="1616558"/>
            <a:ext cx="10995953" cy="4862085"/>
          </a:xfrm>
        </p:spPr>
        <p:txBody>
          <a:bodyPr>
            <a:normAutofit/>
          </a:bodyPr>
          <a:lstStyle/>
          <a:p>
            <a:r>
              <a:rPr lang="tr-TR" sz="2800" dirty="0" smtClean="0"/>
              <a:t>Kullanılan dil </a:t>
            </a:r>
            <a:r>
              <a:rPr lang="tr-TR" sz="2800" dirty="0"/>
              <a:t>(olumlu veya olumsuz</a:t>
            </a:r>
            <a:r>
              <a:rPr lang="tr-TR" sz="2800" dirty="0" smtClean="0"/>
              <a:t>)</a:t>
            </a:r>
          </a:p>
          <a:p>
            <a:pPr marL="800100" lvl="2" indent="0">
              <a:buNone/>
            </a:pPr>
            <a:r>
              <a:rPr lang="tr-TR" sz="2400" dirty="0"/>
              <a:t>Türkçe siteler </a:t>
            </a:r>
            <a:r>
              <a:rPr lang="tr-TR" sz="2400" dirty="0" smtClean="0"/>
              <a:t>– olumsuz</a:t>
            </a:r>
          </a:p>
          <a:p>
            <a:pPr marL="1257300" lvl="3" indent="0">
              <a:buNone/>
            </a:pPr>
            <a:r>
              <a:rPr lang="tr-TR" sz="2400" dirty="0" smtClean="0"/>
              <a:t>Örnek konu </a:t>
            </a:r>
            <a:r>
              <a:rPr lang="tr-TR" sz="2400" dirty="0"/>
              <a:t>başlıkları: </a:t>
            </a:r>
            <a:r>
              <a:rPr lang="tr-TR" sz="2400" dirty="0" smtClean="0"/>
              <a:t>Yemek </a:t>
            </a:r>
            <a:r>
              <a:rPr lang="tr-TR" sz="2400" dirty="0"/>
              <a:t>sorunu, </a:t>
            </a:r>
            <a:r>
              <a:rPr lang="tr-TR" sz="2400" dirty="0" smtClean="0"/>
              <a:t>Yemek </a:t>
            </a:r>
            <a:r>
              <a:rPr lang="tr-TR" sz="2400" dirty="0"/>
              <a:t>yapmak kim ben kim</a:t>
            </a:r>
          </a:p>
          <a:p>
            <a:pPr marL="800100" lvl="2" indent="0">
              <a:buNone/>
            </a:pPr>
            <a:r>
              <a:rPr lang="tr-TR" sz="2400" dirty="0" smtClean="0"/>
              <a:t>İngilizce siteler – nötr/olumlu</a:t>
            </a:r>
          </a:p>
          <a:p>
            <a:pPr marL="1257300" lvl="3" indent="0">
              <a:buNone/>
            </a:pPr>
            <a:r>
              <a:rPr lang="tr-TR" sz="2400" dirty="0"/>
              <a:t>Örnek konu başlıkları: </a:t>
            </a:r>
            <a:r>
              <a:rPr lang="tr-TR" sz="2400" dirty="0" smtClean="0"/>
              <a:t>Konserveleme</a:t>
            </a:r>
            <a:r>
              <a:rPr lang="tr-TR" sz="2400" dirty="0"/>
              <a:t>, </a:t>
            </a:r>
            <a:r>
              <a:rPr lang="tr-TR" sz="2400" dirty="0" smtClean="0"/>
              <a:t>Bir </a:t>
            </a:r>
            <a:r>
              <a:rPr lang="tr-TR" sz="2400" dirty="0"/>
              <a:t>kişilik </a:t>
            </a:r>
            <a:r>
              <a:rPr lang="tr-TR" sz="2400" dirty="0" smtClean="0"/>
              <a:t>mönüler, Eğlenceli </a:t>
            </a:r>
            <a:r>
              <a:rPr lang="tr-TR" sz="2400" dirty="0"/>
              <a:t>yemek pişirme ipuçları, Ev Gibisi Yok</a:t>
            </a:r>
            <a:r>
              <a:rPr lang="tr-TR" sz="2400" dirty="0" smtClean="0"/>
              <a:t>!, </a:t>
            </a:r>
            <a:r>
              <a:rPr lang="tr-TR" sz="2400" dirty="0"/>
              <a:t>Evde Yemek </a:t>
            </a:r>
            <a:r>
              <a:rPr lang="tr-TR" sz="2400" dirty="0" smtClean="0"/>
              <a:t>Pişirmek</a:t>
            </a:r>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Kültürel Farklılıklar</a:t>
            </a:r>
            <a:endParaRPr lang="en-US" dirty="0"/>
          </a:p>
        </p:txBody>
      </p:sp>
      <p:sp>
        <p:nvSpPr>
          <p:cNvPr id="5" name="Content Placeholder 4"/>
          <p:cNvSpPr>
            <a:spLocks noGrp="1"/>
          </p:cNvSpPr>
          <p:nvPr>
            <p:ph idx="1"/>
          </p:nvPr>
        </p:nvSpPr>
        <p:spPr>
          <a:xfrm>
            <a:off x="838199" y="1322037"/>
            <a:ext cx="10904383" cy="5036553"/>
          </a:xfrm>
        </p:spPr>
        <p:txBody>
          <a:bodyPr>
            <a:normAutofit/>
          </a:bodyPr>
          <a:lstStyle/>
          <a:p>
            <a:r>
              <a:rPr lang="tr-TR" sz="2800" dirty="0" smtClean="0"/>
              <a:t>Öğrenme</a:t>
            </a:r>
          </a:p>
          <a:p>
            <a:pPr marL="1257300" lvl="3" indent="0">
              <a:buNone/>
            </a:pPr>
            <a:r>
              <a:rPr lang="tr-TR" sz="2200" dirty="0"/>
              <a:t>Türkçe siteler </a:t>
            </a:r>
            <a:r>
              <a:rPr lang="tr-TR" sz="2200" dirty="0" smtClean="0"/>
              <a:t>– Yemek yapmak içten </a:t>
            </a:r>
            <a:r>
              <a:rPr lang="tr-TR" sz="2200" dirty="0"/>
              <a:t>gelen </a:t>
            </a:r>
            <a:r>
              <a:rPr lang="tr-TR" sz="2200" dirty="0" smtClean="0"/>
              <a:t>bir eylem</a:t>
            </a:r>
          </a:p>
          <a:p>
            <a:pPr marL="1714500" lvl="4" indent="0">
              <a:buNone/>
            </a:pPr>
            <a:r>
              <a:rPr lang="tr-TR" sz="2200" i="1" dirty="0"/>
              <a:t>Zeynep (A): Bence içten gelmeli, içten gelmiyorsa eğer yapılan yemekte lezzet olabileceğini düşünmüyorum.. </a:t>
            </a:r>
            <a:r>
              <a:rPr lang="tr-TR" sz="2200" dirty="0" smtClean="0"/>
              <a:t> </a:t>
            </a:r>
          </a:p>
          <a:p>
            <a:pPr marL="1257300" lvl="3" indent="0">
              <a:buNone/>
            </a:pPr>
            <a:r>
              <a:rPr lang="tr-TR" sz="2200" dirty="0" smtClean="0"/>
              <a:t>İngilizce siteler – Yemek yapmak öğrenilen bir eylem</a:t>
            </a:r>
          </a:p>
          <a:p>
            <a:pPr marL="1714500" lvl="4" indent="0">
              <a:buNone/>
            </a:pPr>
            <a:r>
              <a:rPr lang="tr-TR" sz="2200" i="1" dirty="0"/>
              <a:t>Lara (D): Yemek pişirmede </a:t>
            </a:r>
            <a:r>
              <a:rPr lang="tr-TR" sz="2200" i="1" dirty="0">
                <a:solidFill>
                  <a:srgbClr val="2142A7"/>
                </a:solidFill>
              </a:rPr>
              <a:t>iyileşmenin tek yolu deneme ve yanılma</a:t>
            </a:r>
            <a:r>
              <a:rPr lang="tr-TR" sz="2200" i="1" dirty="0"/>
              <a:t> – denemek istediğiniz basit bir tarif bulun, tüm malzemeleri alın, tarifi on kere okuyun ve işe koyulun. Yapabilirsiniz – ancak bir kere hata olabilir, vazgeçmeyin, sadece denemeye devam edin </a:t>
            </a:r>
            <a:r>
              <a:rPr lang="en-US" sz="2200" i="1" dirty="0"/>
              <a:t>(The only way to get good at cooking is by trial and error - just find a basic recipe you want to try, buy all the ingredients, read the recipe like ten times and go for it. You can do it - but it may take a few errors, do not give up, just keep trying). </a:t>
            </a:r>
            <a:endParaRPr lang="tr-TR" sz="2200" i="1"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55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Kültürel Farklılıklar</a:t>
            </a:r>
            <a:endParaRPr lang="en-US" dirty="0"/>
          </a:p>
        </p:txBody>
      </p:sp>
      <p:sp>
        <p:nvSpPr>
          <p:cNvPr id="5" name="Content Placeholder 4"/>
          <p:cNvSpPr>
            <a:spLocks noGrp="1"/>
          </p:cNvSpPr>
          <p:nvPr>
            <p:ph idx="1"/>
          </p:nvPr>
        </p:nvSpPr>
        <p:spPr>
          <a:xfrm>
            <a:off x="838199" y="1955109"/>
            <a:ext cx="10995953" cy="3708662"/>
          </a:xfrm>
        </p:spPr>
        <p:txBody>
          <a:bodyPr>
            <a:normAutofit/>
          </a:bodyPr>
          <a:lstStyle/>
          <a:p>
            <a:r>
              <a:rPr lang="tr-TR" sz="2800" dirty="0" smtClean="0"/>
              <a:t>Üretimin </a:t>
            </a:r>
            <a:r>
              <a:rPr lang="tr-TR" sz="2800" dirty="0"/>
              <a:t>ilişkilendirildiği diğer </a:t>
            </a:r>
            <a:r>
              <a:rPr lang="tr-TR" sz="2800" dirty="0" smtClean="0"/>
              <a:t>eylemler</a:t>
            </a:r>
          </a:p>
          <a:p>
            <a:pPr marL="800100" lvl="2" indent="0">
              <a:buNone/>
            </a:pPr>
            <a:r>
              <a:rPr lang="tr-TR" sz="2400" dirty="0"/>
              <a:t>Türkçe siteler – E</a:t>
            </a:r>
            <a:r>
              <a:rPr lang="tr-TR" sz="2400" dirty="0" smtClean="0"/>
              <a:t>v işleri kategorisi ve evlilikten sonra başlamakta</a:t>
            </a:r>
          </a:p>
          <a:p>
            <a:pPr marL="800100" lvl="2" indent="0">
              <a:buNone/>
            </a:pPr>
            <a:r>
              <a:rPr lang="tr-TR" sz="2400" dirty="0" smtClean="0"/>
              <a:t>İngilizce siteler – İlişkilendirilmemiş </a:t>
            </a:r>
            <a:endParaRPr lang="tr-TR" sz="2400" dirty="0"/>
          </a:p>
          <a:p>
            <a:endParaRPr lang="tr-TR" sz="2800" dirty="0" smtClean="0"/>
          </a:p>
          <a:p>
            <a:r>
              <a:rPr lang="tr-TR" sz="2800" dirty="0" smtClean="0"/>
              <a:t>Cinsiyet </a:t>
            </a:r>
            <a:r>
              <a:rPr lang="tr-TR" sz="2800" dirty="0"/>
              <a:t>rolünün üretim üzerindeki </a:t>
            </a:r>
            <a:r>
              <a:rPr lang="tr-TR" sz="2800" dirty="0" smtClean="0"/>
              <a:t>önemi</a:t>
            </a:r>
          </a:p>
          <a:p>
            <a:pPr marL="800100" lvl="2" indent="0">
              <a:buNone/>
            </a:pPr>
            <a:r>
              <a:rPr lang="tr-TR" sz="2400" dirty="0"/>
              <a:t>Türkçe siteler – </a:t>
            </a:r>
            <a:r>
              <a:rPr lang="tr-TR" sz="2400" dirty="0" smtClean="0"/>
              <a:t>Kadın ağırlıklı</a:t>
            </a:r>
            <a:endParaRPr lang="tr-TR" sz="2400" dirty="0"/>
          </a:p>
          <a:p>
            <a:pPr marL="800100" lvl="2" indent="0">
              <a:buNone/>
            </a:pPr>
            <a:r>
              <a:rPr lang="tr-TR" sz="2400" dirty="0" smtClean="0"/>
              <a:t>İngilizce </a:t>
            </a:r>
            <a:r>
              <a:rPr lang="tr-TR" sz="2400" dirty="0"/>
              <a:t>siteler – </a:t>
            </a:r>
            <a:r>
              <a:rPr lang="tr-TR" sz="2400" dirty="0" smtClean="0"/>
              <a:t>Hem erkek hem kadın</a:t>
            </a:r>
            <a:endParaRPr lang="tr-TR" sz="2400" dirty="0"/>
          </a:p>
        </p:txBody>
      </p:sp>
      <p:graphicFrame>
        <p:nvGraphicFramePr>
          <p:cNvPr id="7" name="Diagram 6"/>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55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2831"/>
            <a:ext cx="10972800" cy="999400"/>
          </a:xfrm>
        </p:spPr>
        <p:txBody>
          <a:bodyPr/>
          <a:lstStyle/>
          <a:p>
            <a:r>
              <a:rPr lang="tr-TR" dirty="0" smtClean="0"/>
              <a:t>Sonuç ve Öneriler</a:t>
            </a:r>
            <a:endParaRPr lang="tr-TR" dirty="0"/>
          </a:p>
        </p:txBody>
      </p:sp>
      <p:sp>
        <p:nvSpPr>
          <p:cNvPr id="3" name="Content Placeholder 2"/>
          <p:cNvSpPr>
            <a:spLocks noGrp="1"/>
          </p:cNvSpPr>
          <p:nvPr>
            <p:ph idx="1"/>
          </p:nvPr>
        </p:nvSpPr>
        <p:spPr>
          <a:xfrm>
            <a:off x="609600" y="1678850"/>
            <a:ext cx="11582400" cy="4609165"/>
          </a:xfrm>
        </p:spPr>
        <p:txBody>
          <a:bodyPr>
            <a:normAutofit/>
          </a:bodyPr>
          <a:lstStyle/>
          <a:p>
            <a:r>
              <a:rPr lang="tr-TR" sz="2600" dirty="0" smtClean="0"/>
              <a:t>Kompleks motivasyonel çerçeve – benlik aynası</a:t>
            </a:r>
          </a:p>
          <a:p>
            <a:r>
              <a:rPr lang="tr-TR" sz="2600" dirty="0" smtClean="0"/>
              <a:t>Maslow (1943)`un ihtiyaçlar hiyerarşisi teorisi + </a:t>
            </a:r>
          </a:p>
          <a:p>
            <a:pPr marL="363538" indent="0">
              <a:buNone/>
            </a:pPr>
            <a:r>
              <a:rPr lang="tr-TR" sz="2600" dirty="0" err="1" smtClean="0"/>
              <a:t>McClelland`in</a:t>
            </a:r>
            <a:r>
              <a:rPr lang="tr-TR" sz="2600" dirty="0" smtClean="0"/>
              <a:t> Motivasyon Teorisi (1967) + </a:t>
            </a:r>
          </a:p>
          <a:p>
            <a:pPr marL="363538" indent="0">
              <a:buNone/>
            </a:pPr>
            <a:r>
              <a:rPr lang="tr-TR" sz="2600" dirty="0" smtClean="0"/>
              <a:t>Deneyimsel </a:t>
            </a:r>
            <a:r>
              <a:rPr lang="tr-TR" sz="2600" dirty="0"/>
              <a:t>(</a:t>
            </a:r>
            <a:r>
              <a:rPr lang="tr-TR" sz="2600" dirty="0" err="1"/>
              <a:t>experiential</a:t>
            </a:r>
            <a:r>
              <a:rPr lang="tr-TR" sz="2600" dirty="0"/>
              <a:t>) etmenler: Duyumsal doyum + Bilişsel uyarı</a:t>
            </a:r>
          </a:p>
          <a:p>
            <a:pPr marL="342900" lvl="1" indent="-342900">
              <a:buFont typeface="Arial" pitchFamily="34" charset="0"/>
              <a:buChar char="•"/>
            </a:pPr>
            <a:endParaRPr lang="tr-TR" sz="2600" dirty="0" smtClean="0"/>
          </a:p>
          <a:p>
            <a:pPr marL="342900" lvl="1" indent="-342900">
              <a:buFont typeface="Arial" pitchFamily="34" charset="0"/>
              <a:buChar char="•"/>
            </a:pPr>
            <a:r>
              <a:rPr lang="tr-TR" sz="2600" dirty="0" smtClean="0"/>
              <a:t>Toplumsal alandaki programların geliştirilmesi </a:t>
            </a:r>
          </a:p>
          <a:p>
            <a:pPr marL="342900" lvl="1" indent="-342900">
              <a:buFont typeface="Arial" pitchFamily="34" charset="0"/>
              <a:buChar char="•"/>
            </a:pPr>
            <a:r>
              <a:rPr lang="tr-TR" sz="2600" dirty="0" smtClean="0"/>
              <a:t>Gıda sektöründe - tüketicileri kümelere ayırma, markayı konumlandırma ve iletişim aktiviteleri</a:t>
            </a:r>
            <a:endParaRPr lang="tr-TR" sz="2600" dirty="0"/>
          </a:p>
        </p:txBody>
      </p:sp>
      <p:graphicFrame>
        <p:nvGraphicFramePr>
          <p:cNvPr id="6" name="Diagram 5"/>
          <p:cNvGraphicFramePr/>
          <p:nvPr>
            <p:extLst>
              <p:ext uri="{D42A27DB-BD31-4B8C-83A1-F6EECF244321}">
                <p14:modId xmlns:p14="http://schemas.microsoft.com/office/powerpoint/2010/main" val="4231513434"/>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260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Obezite &amp; Ev-dışı Tüketim</a:t>
            </a:r>
            <a:endParaRPr lang="tr-TR" dirty="0"/>
          </a:p>
        </p:txBody>
      </p:sp>
      <p:sp>
        <p:nvSpPr>
          <p:cNvPr id="4" name="Content Placeholder 3"/>
          <p:cNvSpPr>
            <a:spLocks noGrp="1"/>
          </p:cNvSpPr>
          <p:nvPr>
            <p:ph idx="1"/>
          </p:nvPr>
        </p:nvSpPr>
        <p:spPr>
          <a:xfrm>
            <a:off x="609600" y="1655424"/>
            <a:ext cx="10972800" cy="4525963"/>
          </a:xfrm>
        </p:spPr>
        <p:txBody>
          <a:bodyPr>
            <a:noAutofit/>
          </a:bodyPr>
          <a:lstStyle/>
          <a:p>
            <a:r>
              <a:rPr lang="tr-TR" sz="2800" dirty="0" smtClean="0"/>
              <a:t>Obezite neden artıyor?</a:t>
            </a:r>
          </a:p>
          <a:p>
            <a:pPr lvl="1"/>
            <a:r>
              <a:rPr lang="tr-TR" sz="2000" dirty="0"/>
              <a:t>Harcanan günlük kalori miktarı değişmezken </a:t>
            </a:r>
            <a:r>
              <a:rPr lang="tr-TR" sz="2000" dirty="0" smtClean="0"/>
              <a:t>alınan kalori miktarı artıyor </a:t>
            </a:r>
          </a:p>
          <a:p>
            <a:pPr marL="3600450" lvl="8" indent="0">
              <a:buNone/>
            </a:pPr>
            <a:r>
              <a:rPr lang="tr-TR" dirty="0"/>
              <a:t> </a:t>
            </a:r>
            <a:r>
              <a:rPr lang="tr-TR" dirty="0" smtClean="0"/>
              <a:t>						</a:t>
            </a:r>
            <a:r>
              <a:rPr lang="en-US" dirty="0" smtClean="0"/>
              <a:t>(</a:t>
            </a:r>
            <a:r>
              <a:rPr lang="en-US" dirty="0"/>
              <a:t>Livingston </a:t>
            </a:r>
            <a:r>
              <a:rPr lang="en-US" dirty="0" err="1" smtClean="0"/>
              <a:t>ve</a:t>
            </a:r>
            <a:r>
              <a:rPr lang="en-US" dirty="0" smtClean="0"/>
              <a:t> </a:t>
            </a:r>
            <a:r>
              <a:rPr lang="en-US" dirty="0"/>
              <a:t>Zylke, 2012</a:t>
            </a:r>
            <a:r>
              <a:rPr lang="en-US" dirty="0" smtClean="0"/>
              <a:t>)</a:t>
            </a:r>
            <a:endParaRPr lang="tr-TR" sz="2800" dirty="0" smtClean="0"/>
          </a:p>
          <a:p>
            <a:r>
              <a:rPr lang="tr-TR" sz="2800" dirty="0" smtClean="0"/>
              <a:t>Ev-dışı tüketim</a:t>
            </a:r>
          </a:p>
          <a:p>
            <a:pPr lvl="1"/>
            <a:r>
              <a:rPr lang="tr-TR" sz="2000" dirty="0" smtClean="0"/>
              <a:t>Türkiye pazarı 50 milyar TL (2015, Etüder)</a:t>
            </a:r>
          </a:p>
          <a:p>
            <a:pPr lvl="2"/>
            <a:r>
              <a:rPr lang="tr-TR" sz="2000" dirty="0" smtClean="0"/>
              <a:t>%64’ü yeme-içme sektörü (örn., restoranlar, fast food dükkanları, kafeler)</a:t>
            </a:r>
          </a:p>
          <a:p>
            <a:pPr lvl="2"/>
            <a:r>
              <a:rPr lang="tr-TR" sz="2000" dirty="0" smtClean="0"/>
              <a:t>Ve büyümekte!</a:t>
            </a:r>
          </a:p>
          <a:p>
            <a:pPr lvl="2"/>
            <a:r>
              <a:rPr lang="tr-TR" sz="2000" dirty="0" smtClean="0"/>
              <a:t>Kuzey Amerika ve Avrupa`daki trendleri takip etmekte</a:t>
            </a:r>
          </a:p>
          <a:p>
            <a:pPr lvl="2"/>
            <a:endParaRPr lang="tr-TR" sz="2000" dirty="0"/>
          </a:p>
        </p:txBody>
      </p:sp>
      <p:graphicFrame>
        <p:nvGraphicFramePr>
          <p:cNvPr id="5" name="Diagram 4"/>
          <p:cNvGraphicFramePr/>
          <p:nvPr>
            <p:extLst>
              <p:ext uri="{D42A27DB-BD31-4B8C-83A1-F6EECF244321}">
                <p14:modId xmlns:p14="http://schemas.microsoft.com/office/powerpoint/2010/main" val="4093090836"/>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43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dissolve">
                                      <p:cBhvr>
                                        <p:cTn id="13" dur="500"/>
                                        <p:tgtEl>
                                          <p:spTgt spid="4">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dissolve">
                                      <p:cBhvr>
                                        <p:cTn id="16" dur="500"/>
                                        <p:tgtEl>
                                          <p:spTgt spid="4">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dissolve">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sz="6000" dirty="0" smtClean="0"/>
              <a:t>Soru ve Öneriler?</a:t>
            </a:r>
            <a:endParaRPr lang="tr-TR" sz="6000" dirty="0"/>
          </a:p>
        </p:txBody>
      </p:sp>
      <p:sp>
        <p:nvSpPr>
          <p:cNvPr id="6" name="Text Placeholder 5"/>
          <p:cNvSpPr>
            <a:spLocks noGrp="1"/>
          </p:cNvSpPr>
          <p:nvPr>
            <p:ph type="body" idx="1"/>
          </p:nvPr>
        </p:nvSpPr>
        <p:spPr>
          <a:xfrm>
            <a:off x="963084" y="4179194"/>
            <a:ext cx="10363200" cy="1131887"/>
          </a:xfrm>
        </p:spPr>
        <p:txBody>
          <a:bodyPr>
            <a:normAutofit/>
          </a:bodyPr>
          <a:lstStyle/>
          <a:p>
            <a:pPr algn="r"/>
            <a:r>
              <a:rPr lang="en-US" sz="2800" b="1" dirty="0" smtClean="0"/>
              <a:t>sinem.atakan@ozyegin.edu.tr</a:t>
            </a:r>
          </a:p>
          <a:p>
            <a:pPr algn="r"/>
            <a:r>
              <a:rPr lang="en-US" sz="2800" b="1" dirty="0" err="1"/>
              <a:t>m</a:t>
            </a:r>
            <a:r>
              <a:rPr lang="en-US" sz="2800" b="1" dirty="0" err="1" smtClean="0"/>
              <a:t>ina.seraj@ozyegin.edu.tr</a:t>
            </a:r>
            <a:endParaRPr lang="en-US" sz="2800" b="1" dirty="0" smtClean="0"/>
          </a:p>
          <a:p>
            <a:pPr algn="r"/>
            <a:endParaRPr lang="en-US" sz="2800" b="1" dirty="0"/>
          </a:p>
        </p:txBody>
      </p:sp>
    </p:spTree>
    <p:extLst>
      <p:ext uri="{BB962C8B-B14F-4D97-AF65-F5344CB8AC3E}">
        <p14:creationId xmlns:p14="http://schemas.microsoft.com/office/powerpoint/2010/main" val="22222276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2202" y="774700"/>
            <a:ext cx="7439798" cy="5553278"/>
          </a:xfrm>
          <a:prstGeom prst="rect">
            <a:avLst/>
          </a:prstGeom>
        </p:spPr>
      </p:pic>
    </p:spTree>
    <p:extLst>
      <p:ext uri="{BB962C8B-B14F-4D97-AF65-F5344CB8AC3E}">
        <p14:creationId xmlns:p14="http://schemas.microsoft.com/office/powerpoint/2010/main" val="3791503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Obezite &amp; Ev-dışı Tüketim</a:t>
            </a:r>
            <a:endParaRPr lang="tr-TR" dirty="0"/>
          </a:p>
        </p:txBody>
      </p:sp>
      <p:sp>
        <p:nvSpPr>
          <p:cNvPr id="4" name="Content Placeholder 3"/>
          <p:cNvSpPr>
            <a:spLocks noGrp="1"/>
          </p:cNvSpPr>
          <p:nvPr>
            <p:ph idx="1"/>
          </p:nvPr>
        </p:nvSpPr>
        <p:spPr>
          <a:xfrm>
            <a:off x="609600" y="1655424"/>
            <a:ext cx="10972800" cy="4525963"/>
          </a:xfrm>
        </p:spPr>
        <p:txBody>
          <a:bodyPr>
            <a:noAutofit/>
          </a:bodyPr>
          <a:lstStyle/>
          <a:p>
            <a:r>
              <a:rPr lang="tr-TR" sz="2800" dirty="0" smtClean="0">
                <a:solidFill>
                  <a:schemeClr val="bg1">
                    <a:lumMod val="75000"/>
                  </a:schemeClr>
                </a:solidFill>
              </a:rPr>
              <a:t>Obezite neden artıyor?</a:t>
            </a:r>
          </a:p>
          <a:p>
            <a:pPr lvl="1"/>
            <a:r>
              <a:rPr lang="tr-TR" sz="2000" dirty="0">
                <a:solidFill>
                  <a:schemeClr val="bg1">
                    <a:lumMod val="75000"/>
                  </a:schemeClr>
                </a:solidFill>
              </a:rPr>
              <a:t>Harcanan günlük kalori miktarı değişmezken </a:t>
            </a:r>
            <a:r>
              <a:rPr lang="tr-TR" sz="2000" dirty="0" smtClean="0">
                <a:solidFill>
                  <a:schemeClr val="bg1">
                    <a:lumMod val="75000"/>
                  </a:schemeClr>
                </a:solidFill>
              </a:rPr>
              <a:t>alınan kalori miktarı artıyor </a:t>
            </a:r>
          </a:p>
          <a:p>
            <a:pPr marL="3600450" lvl="8" indent="0">
              <a:buNone/>
            </a:pPr>
            <a:r>
              <a:rPr lang="tr-TR" dirty="0">
                <a:solidFill>
                  <a:schemeClr val="bg1">
                    <a:lumMod val="75000"/>
                  </a:schemeClr>
                </a:solidFill>
              </a:rPr>
              <a:t> </a:t>
            </a:r>
            <a:r>
              <a:rPr lang="tr-TR" dirty="0" smtClean="0">
                <a:solidFill>
                  <a:schemeClr val="bg1">
                    <a:lumMod val="75000"/>
                  </a:schemeClr>
                </a:solidFill>
              </a:rPr>
              <a:t>						</a:t>
            </a:r>
            <a:r>
              <a:rPr lang="en-US" dirty="0" smtClean="0">
                <a:solidFill>
                  <a:schemeClr val="bg1">
                    <a:lumMod val="75000"/>
                  </a:schemeClr>
                </a:solidFill>
              </a:rPr>
              <a:t>(</a:t>
            </a:r>
            <a:r>
              <a:rPr lang="en-US" dirty="0">
                <a:solidFill>
                  <a:schemeClr val="bg1">
                    <a:lumMod val="75000"/>
                  </a:schemeClr>
                </a:solidFill>
              </a:rPr>
              <a:t>Livingston </a:t>
            </a:r>
            <a:r>
              <a:rPr lang="en-US" dirty="0" err="1" smtClean="0">
                <a:solidFill>
                  <a:schemeClr val="bg1">
                    <a:lumMod val="75000"/>
                  </a:schemeClr>
                </a:solidFill>
              </a:rPr>
              <a:t>ve</a:t>
            </a:r>
            <a:r>
              <a:rPr lang="en-US" dirty="0" smtClean="0">
                <a:solidFill>
                  <a:schemeClr val="bg1">
                    <a:lumMod val="75000"/>
                  </a:schemeClr>
                </a:solidFill>
              </a:rPr>
              <a:t> </a:t>
            </a:r>
            <a:r>
              <a:rPr lang="en-US" dirty="0">
                <a:solidFill>
                  <a:schemeClr val="bg1">
                    <a:lumMod val="75000"/>
                  </a:schemeClr>
                </a:solidFill>
              </a:rPr>
              <a:t>Zylke, 2012</a:t>
            </a:r>
            <a:r>
              <a:rPr lang="en-US" dirty="0" smtClean="0">
                <a:solidFill>
                  <a:schemeClr val="bg1">
                    <a:lumMod val="75000"/>
                  </a:schemeClr>
                </a:solidFill>
              </a:rPr>
              <a:t>)</a:t>
            </a:r>
            <a:endParaRPr lang="tr-TR" sz="2800" dirty="0" smtClean="0">
              <a:solidFill>
                <a:schemeClr val="bg1">
                  <a:lumMod val="75000"/>
                </a:schemeClr>
              </a:solidFill>
            </a:endParaRPr>
          </a:p>
          <a:p>
            <a:r>
              <a:rPr lang="tr-TR" sz="2800" dirty="0" smtClean="0">
                <a:solidFill>
                  <a:schemeClr val="bg1">
                    <a:lumMod val="75000"/>
                  </a:schemeClr>
                </a:solidFill>
              </a:rPr>
              <a:t>Ev-dışı tüketim</a:t>
            </a:r>
          </a:p>
          <a:p>
            <a:pPr lvl="1"/>
            <a:r>
              <a:rPr lang="tr-TR" sz="2000" dirty="0" smtClean="0">
                <a:solidFill>
                  <a:schemeClr val="bg1">
                    <a:lumMod val="75000"/>
                  </a:schemeClr>
                </a:solidFill>
              </a:rPr>
              <a:t>Türkiye pazarı 50 milyar TL (2015, Etüder)</a:t>
            </a:r>
          </a:p>
          <a:p>
            <a:pPr lvl="2"/>
            <a:r>
              <a:rPr lang="tr-TR" sz="2000" dirty="0" smtClean="0">
                <a:solidFill>
                  <a:schemeClr val="bg1">
                    <a:lumMod val="75000"/>
                  </a:schemeClr>
                </a:solidFill>
              </a:rPr>
              <a:t>%64’ü yeme-içme sektörü (örn., restoranlar, fast food dükkanları, kafeler)</a:t>
            </a:r>
          </a:p>
          <a:p>
            <a:pPr lvl="2"/>
            <a:r>
              <a:rPr lang="tr-TR" sz="2000" dirty="0" smtClean="0">
                <a:solidFill>
                  <a:schemeClr val="bg1">
                    <a:lumMod val="75000"/>
                  </a:schemeClr>
                </a:solidFill>
              </a:rPr>
              <a:t>Ve büyümekte!</a:t>
            </a:r>
          </a:p>
          <a:p>
            <a:pPr lvl="2"/>
            <a:r>
              <a:rPr lang="tr-TR" sz="2000" dirty="0" smtClean="0">
                <a:solidFill>
                  <a:schemeClr val="bg1">
                    <a:lumMod val="75000"/>
                  </a:schemeClr>
                </a:solidFill>
              </a:rPr>
              <a:t>Kuzey Amerika ve Avrupa`daki trendleri takip etmekte</a:t>
            </a:r>
          </a:p>
          <a:p>
            <a:pPr lvl="2"/>
            <a:endParaRPr lang="tr-TR" sz="2000" dirty="0"/>
          </a:p>
          <a:p>
            <a:r>
              <a:rPr lang="tr-TR" sz="2800" dirty="0"/>
              <a:t>Ev-dışı tüketim ile obezite oranı arasındaki korelasyon</a:t>
            </a:r>
          </a:p>
          <a:p>
            <a:pPr lvl="1"/>
            <a:r>
              <a:rPr lang="tr-TR" sz="2000" dirty="0"/>
              <a:t>Yemek hazırlamada azalan her 30 dakika =&gt; 0.5 </a:t>
            </a:r>
            <a:r>
              <a:rPr lang="tr-TR" sz="2000" dirty="0" err="1"/>
              <a:t>BMI</a:t>
            </a:r>
            <a:r>
              <a:rPr lang="tr-TR" sz="2000" dirty="0"/>
              <a:t> artışı </a:t>
            </a:r>
            <a:r>
              <a:rPr lang="tr-TR" dirty="0"/>
              <a:t>(Cutler vd., 2003)</a:t>
            </a:r>
          </a:p>
          <a:p>
            <a:pPr lvl="2"/>
            <a:endParaRPr lang="tr-TR" sz="2000" dirty="0"/>
          </a:p>
        </p:txBody>
      </p:sp>
      <p:graphicFrame>
        <p:nvGraphicFramePr>
          <p:cNvPr id="5" name="Diagram 4"/>
          <p:cNvGraphicFramePr/>
          <p:nvPr>
            <p:extLst>
              <p:ext uri="{D42A27DB-BD31-4B8C-83A1-F6EECF244321}">
                <p14:modId xmlns:p14="http://schemas.microsoft.com/office/powerpoint/2010/main" val="3728904011"/>
              </p:ext>
            </p:extLst>
          </p:nvPr>
        </p:nvGraphicFramePr>
        <p:xfrm>
          <a:off x="0" y="6288016"/>
          <a:ext cx="12192000" cy="5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7983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71424" y="704767"/>
            <a:ext cx="9041086" cy="5576603"/>
          </a:xfrm>
          <a:prstGeom prst="rect">
            <a:avLst/>
          </a:prstGeom>
        </p:spPr>
      </p:pic>
    </p:spTree>
    <p:extLst>
      <p:ext uri="{BB962C8B-B14F-4D97-AF65-F5344CB8AC3E}">
        <p14:creationId xmlns:p14="http://schemas.microsoft.com/office/powerpoint/2010/main" val="3439500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47900" y="533400"/>
            <a:ext cx="7696200" cy="5791200"/>
          </a:xfrm>
          <a:prstGeom prst="rect">
            <a:avLst/>
          </a:prstGeom>
        </p:spPr>
      </p:pic>
    </p:spTree>
    <p:extLst>
      <p:ext uri="{BB962C8B-B14F-4D97-AF65-F5344CB8AC3E}">
        <p14:creationId xmlns:p14="http://schemas.microsoft.com/office/powerpoint/2010/main" val="3791503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5-22 at 19.3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165" y="298476"/>
            <a:ext cx="6945672" cy="6451904"/>
          </a:xfrm>
          <a:prstGeom prst="rect">
            <a:avLst/>
          </a:prstGeom>
          <a:effectLst>
            <a:glow rad="419100">
              <a:schemeClr val="bg1">
                <a:lumMod val="50000"/>
                <a:alpha val="86000"/>
              </a:schemeClr>
            </a:glow>
          </a:effectLst>
        </p:spPr>
      </p:pic>
    </p:spTree>
    <p:extLst>
      <p:ext uri="{BB962C8B-B14F-4D97-AF65-F5344CB8AC3E}">
        <p14:creationId xmlns:p14="http://schemas.microsoft.com/office/powerpoint/2010/main" val="41072965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11027</TotalTime>
  <Words>9081</Words>
  <Application>Microsoft Macintosh PowerPoint</Application>
  <PresentationFormat>Custom</PresentationFormat>
  <Paragraphs>661</Paragraphs>
  <Slides>40</Slides>
  <Notes>38</Notes>
  <HiddenSlides>9</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Executive</vt:lpstr>
      <vt:lpstr>EVDE YEMEK HAZIRLAMA DAVRANIŞININ  TÜKETİCİ MOTİVASYONU YÖNÜNDEN İNCELENMESİ</vt:lpstr>
      <vt:lpstr>Türkiye`deki Obezite Oranı</vt:lpstr>
      <vt:lpstr>Dünyadaki Trend</vt:lpstr>
      <vt:lpstr>Obezite &amp; Ev-dışı Tüketim</vt:lpstr>
      <vt:lpstr>PowerPoint Presentation</vt:lpstr>
      <vt:lpstr>Obezite &amp; Ev-dışı Tüketim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Consum’actors</vt:lpstr>
      <vt:lpstr>Üretici-Tüketici Kültürü</vt:lpstr>
      <vt:lpstr>Yemek Hazırlayıp-Tüketme</vt:lpstr>
      <vt:lpstr>Yemek Hazırlayıp-Tüketme</vt:lpstr>
      <vt:lpstr>Araştırma Soruları</vt:lpstr>
      <vt:lpstr>Metot – Netnografi </vt:lpstr>
      <vt:lpstr>Metot – Netnografi </vt:lpstr>
      <vt:lpstr>Bulgular</vt:lpstr>
      <vt:lpstr>Tüketici Motivasyonları</vt:lpstr>
      <vt:lpstr>Tüketici Motivasyonları</vt:lpstr>
      <vt:lpstr>Tüketici Motivasyonları</vt:lpstr>
      <vt:lpstr>Tüketici Motivasyonları</vt:lpstr>
      <vt:lpstr>Tüketici Motivasyonları</vt:lpstr>
      <vt:lpstr>Tüketici Motivasyonları</vt:lpstr>
      <vt:lpstr>Tüketici Motivasyonları</vt:lpstr>
      <vt:lpstr>Tüketici Motivasyonları</vt:lpstr>
      <vt:lpstr>Tüketici Motivasyonları</vt:lpstr>
      <vt:lpstr>Tüketici Motivasyonları</vt:lpstr>
      <vt:lpstr>Motivasyonu Azaltan Faktörler</vt:lpstr>
      <vt:lpstr>Motivasyonu Azaltan Faktörler</vt:lpstr>
      <vt:lpstr>Kültürel Farklılıklar</vt:lpstr>
      <vt:lpstr>Kültürel Farklılıklar</vt:lpstr>
      <vt:lpstr>Kültürel Farklılıklar</vt:lpstr>
      <vt:lpstr>Kültürel Farklılıklar</vt:lpstr>
      <vt:lpstr>Sonuç ve Öneriler</vt:lpstr>
      <vt:lpstr>Soru ve Öneriler?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Mina Seraj</dc:creator>
  <cp:lastModifiedBy>Sinem Atakan</cp:lastModifiedBy>
  <cp:revision>191</cp:revision>
  <dcterms:created xsi:type="dcterms:W3CDTF">2016-05-13T12:53:44Z</dcterms:created>
  <dcterms:modified xsi:type="dcterms:W3CDTF">2016-10-07T05:00:15Z</dcterms:modified>
</cp:coreProperties>
</file>