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62" r:id="rId5"/>
    <p:sldId id="259" r:id="rId6"/>
    <p:sldId id="260" r:id="rId7"/>
    <p:sldId id="283" r:id="rId8"/>
    <p:sldId id="263" r:id="rId9"/>
    <p:sldId id="264" r:id="rId10"/>
    <p:sldId id="265" r:id="rId11"/>
    <p:sldId id="284" r:id="rId12"/>
    <p:sldId id="266" r:id="rId13"/>
    <p:sldId id="267" r:id="rId14"/>
    <p:sldId id="286" r:id="rId15"/>
    <p:sldId id="268" r:id="rId16"/>
    <p:sldId id="295" r:id="rId17"/>
    <p:sldId id="272" r:id="rId18"/>
    <p:sldId id="273" r:id="rId19"/>
    <p:sldId id="281" r:id="rId2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4984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390AF-BC00-42B6-AB61-100033918BB0}" type="datetimeFigureOut">
              <a:rPr lang="tr-TR" smtClean="0"/>
              <a:t>21.09.2016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668A5-5A09-4990-A022-4E3930032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611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Franklin Gothic Book" pitchFamily="34" charset="0"/>
              </a:defRPr>
            </a:lvl1pPr>
          </a:lstStyle>
          <a:p>
            <a:pPr>
              <a:defRPr/>
            </a:pPr>
            <a:fld id="{D260FBD9-E52F-4AE9-B4E1-F99D5F5633C3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Franklin Gothic Book" pitchFamily="34" charset="0"/>
              </a:defRPr>
            </a:lvl1pPr>
          </a:lstStyle>
          <a:p>
            <a:pPr>
              <a:defRPr/>
            </a:pPr>
            <a:fld id="{F0312A25-9B8E-4246-91DB-CBF2B365341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30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21407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370241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254780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5976725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08883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548061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614605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287502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118074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695176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88577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353881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736294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958071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679755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72401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7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>
          <a:xfrm>
            <a:off x="990600" y="1017588"/>
            <a:ext cx="7178675" cy="483076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1"/>
          <p:cNvSpPr/>
          <p:nvPr/>
        </p:nvSpPr>
        <p:spPr>
          <a:xfrm>
            <a:off x="990600" y="1009650"/>
            <a:ext cx="7180263" cy="4832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769938" y="701675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7854950" y="74930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88" y="5357813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882C0-E88A-4D19-AF8C-BA24EB4E2443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750" y="5357813"/>
            <a:ext cx="50339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475" y="5357813"/>
            <a:ext cx="554038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F91348A-DDA9-4541-BE19-EB8005A3AFD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4AA02-2628-43B8-801F-E7C0BF5E7AD6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D6A35-B2C3-4A36-ACF1-980C860361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1EBFE-4A78-41FD-8342-504F94C4775B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387F5-80A3-431E-8BB4-D4EC3C1B7C4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2D8BC-C517-4771-81AC-16376519039D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340F1-F7F7-4415-8EE6-95673EC41A8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3D500-7753-4A1A-AA5A-6ED6A5E8BC89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DB47A-DECF-4AC4-BAF1-F3FDF880791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CE837-A70F-441C-A35E-55BC121A6CB5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22F16-E9D5-4961-9ADB-7395832EB6E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7993C-3D62-4919-B629-B2B703B29663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F4177-DCCC-4C87-B80F-042D69571FA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D153A-9D8E-410F-B9A8-A5492913CDF5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AC986-1940-4397-BDDC-8AD9E08C82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A347F-0C80-4CD0-BB15-FD480DF614A1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E7E17-7ACD-437E-8279-71F0F32D28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5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6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2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3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EB60E-1A7D-4937-B795-16CFDFAF92B1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4756D-15F5-4A30-8CBD-681F5DD222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1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2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2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29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DB121-EBDB-4C84-BA3B-2C590A178CC2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84100-8C7D-4BE5-931A-1082ADA8795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7BDF9A84-6A49-48C7-8978-739E1377C9EF}" type="datetimeFigureOut">
              <a:rPr lang="tr-TR"/>
              <a:pPr>
                <a:defRPr/>
              </a:pPr>
              <a:t>21.09.2016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6BEA83C4-8A0D-4324-8F23-2D371175DB9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85" r:id="rId8"/>
    <p:sldLayoutId id="2147483686" r:id="rId9"/>
    <p:sldLayoutId id="2147483677" r:id="rId10"/>
    <p:sldLayoutId id="21474836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644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Başlık 1"/>
          <p:cNvSpPr>
            <a:spLocks noGrp="1"/>
          </p:cNvSpPr>
          <p:nvPr>
            <p:ph type="ctrTitle"/>
          </p:nvPr>
        </p:nvSpPr>
        <p:spPr>
          <a:xfrm>
            <a:off x="911213" y="908720"/>
            <a:ext cx="7416824" cy="28797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en-US" sz="3700" b="1" dirty="0"/>
              <a:t>TÜKETİM TARZI OLARAK VEJETARYENLİK: VEGAN VE VEJETARYEN TÜKETİCİLERİN DAVRANIŞLARINA İLİŞKİN NETNOGRAFİK BİR İNCELEME</a:t>
            </a:r>
            <a:endParaRPr lang="tr-TR" sz="3700" b="1" dirty="0" smtClean="0"/>
          </a:p>
        </p:txBody>
      </p:sp>
      <p:sp>
        <p:nvSpPr>
          <p:cNvPr id="14338" name="Alt Başlık 2"/>
          <p:cNvSpPr>
            <a:spLocks noGrp="1"/>
          </p:cNvSpPr>
          <p:nvPr>
            <p:ph type="subTitle" idx="1"/>
          </p:nvPr>
        </p:nvSpPr>
        <p:spPr>
          <a:xfrm>
            <a:off x="1763712" y="3933056"/>
            <a:ext cx="5711825" cy="1381125"/>
          </a:xfrm>
        </p:spPr>
        <p:txBody>
          <a:bodyPr/>
          <a:lstStyle/>
          <a:p>
            <a:pPr eaLnBrk="1" hangingPunct="1"/>
            <a:r>
              <a:rPr lang="tr-TR" dirty="0" smtClean="0"/>
              <a:t>Yrd. Doç. Dr. Funda BAYRAKDAROĞLU</a:t>
            </a:r>
          </a:p>
          <a:p>
            <a:pPr eaLnBrk="1" hangingPunct="1"/>
            <a:r>
              <a:rPr lang="tr-TR" dirty="0" smtClean="0"/>
              <a:t>Prof. Dr. Mehmet MARANGOZ</a:t>
            </a:r>
          </a:p>
          <a:p>
            <a:pPr eaLnBrk="1" hangingPunct="1"/>
            <a:r>
              <a:rPr lang="tr-TR" dirty="0" smtClean="0"/>
              <a:t>Yrd. </a:t>
            </a:r>
            <a:r>
              <a:rPr lang="tr-TR" dirty="0" err="1" smtClean="0"/>
              <a:t>Doç.Dr</a:t>
            </a:r>
            <a:r>
              <a:rPr lang="tr-TR" dirty="0" smtClean="0"/>
              <a:t>. Aytekin FIRAT</a:t>
            </a:r>
          </a:p>
          <a:p>
            <a:pPr eaLnBrk="1" hangingPunct="1"/>
            <a:endParaRPr lang="tr-TR" sz="1700" dirty="0" smtClean="0">
              <a:solidFill>
                <a:srgbClr val="4984B1"/>
              </a:solidFill>
            </a:endParaRPr>
          </a:p>
          <a:p>
            <a:pPr eaLnBrk="1" hangingPunct="1"/>
            <a:r>
              <a:rPr lang="tr-TR" sz="1700" dirty="0" smtClean="0">
                <a:solidFill>
                  <a:srgbClr val="4984B1"/>
                </a:solidFill>
              </a:rPr>
              <a:t>21. Pazarlama Kongresi</a:t>
            </a:r>
            <a:r>
              <a:rPr lang="en-US" sz="1700" dirty="0" smtClean="0">
                <a:solidFill>
                  <a:srgbClr val="4984B1"/>
                </a:solidFill>
              </a:rPr>
              <a:t>– </a:t>
            </a:r>
            <a:r>
              <a:rPr lang="tr-TR" sz="1700" dirty="0" smtClean="0">
                <a:solidFill>
                  <a:srgbClr val="4984B1"/>
                </a:solidFill>
              </a:rPr>
              <a:t>Kütahya</a:t>
            </a:r>
            <a:r>
              <a:rPr lang="en-US" sz="1700" dirty="0" smtClean="0">
                <a:solidFill>
                  <a:srgbClr val="4984B1"/>
                </a:solidFill>
              </a:rPr>
              <a:t> </a:t>
            </a:r>
            <a:r>
              <a:rPr lang="en-US" sz="1700" dirty="0">
                <a:solidFill>
                  <a:srgbClr val="4984B1"/>
                </a:solidFill>
              </a:rPr>
              <a:t>– </a:t>
            </a:r>
            <a:r>
              <a:rPr lang="tr-TR" sz="1700" dirty="0" smtClean="0">
                <a:solidFill>
                  <a:srgbClr val="4984B1"/>
                </a:solidFill>
              </a:rPr>
              <a:t>6-8 Ekim </a:t>
            </a:r>
            <a:r>
              <a:rPr lang="en-US" sz="1700" dirty="0" smtClean="0">
                <a:solidFill>
                  <a:srgbClr val="4984B1"/>
                </a:solidFill>
              </a:rPr>
              <a:t>2016</a:t>
            </a:r>
            <a:endParaRPr lang="tr-TR" sz="1700" dirty="0" smtClean="0">
              <a:solidFill>
                <a:srgbClr val="4984B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77075" cy="955253"/>
          </a:xfrm>
        </p:spPr>
        <p:txBody>
          <a:bodyPr/>
          <a:lstStyle/>
          <a:p>
            <a:pPr algn="l" eaLnBrk="1" hangingPunct="1"/>
            <a:r>
              <a:rPr lang="tr-TR" dirty="0"/>
              <a:t>TASARIM VE YÖNTEM</a:t>
            </a:r>
            <a:endParaRPr lang="tr-TR" dirty="0" smtClean="0"/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xfrm>
            <a:off x="1043608" y="1700808"/>
            <a:ext cx="6696744" cy="397351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sz="2200" dirty="0"/>
              <a:t>Türk tüketicilerin Facebook kullanım düzeylerinin dünya bazında ilk sıralarda olmasından dolayı </a:t>
            </a:r>
            <a:r>
              <a:rPr lang="tr-TR" sz="2200" dirty="0" err="1" smtClean="0"/>
              <a:t>netnografik</a:t>
            </a:r>
            <a:r>
              <a:rPr lang="tr-TR" sz="2200" dirty="0" smtClean="0"/>
              <a:t> </a:t>
            </a:r>
            <a:r>
              <a:rPr lang="tr-TR" sz="2200" dirty="0"/>
              <a:t>inceleme yapmak üzere </a:t>
            </a:r>
            <a:r>
              <a:rPr lang="tr-TR" sz="2200" dirty="0" smtClean="0"/>
              <a:t>Facebook seçilmiştir</a:t>
            </a:r>
            <a:r>
              <a:rPr lang="tr-TR" sz="2200" dirty="0"/>
              <a:t>. </a:t>
            </a:r>
            <a:endParaRPr lang="tr-TR" sz="2200" dirty="0" smtClean="0"/>
          </a:p>
          <a:p>
            <a:pPr algn="just" eaLnBrk="1" hangingPunct="1">
              <a:lnSpc>
                <a:spcPct val="90000"/>
              </a:lnSpc>
            </a:pPr>
            <a:endParaRPr lang="tr-TR" sz="2200" dirty="0" smtClean="0"/>
          </a:p>
          <a:p>
            <a:pPr lvl="1" algn="just" eaLnBrk="1" hangingPunct="1">
              <a:lnSpc>
                <a:spcPct val="90000"/>
              </a:lnSpc>
            </a:pPr>
            <a:r>
              <a:rPr lang="tr-TR" sz="2000" i="1" dirty="0"/>
              <a:t>“</a:t>
            </a:r>
            <a:r>
              <a:rPr lang="tr-TR" sz="2000" i="1" dirty="0" err="1"/>
              <a:t>Vegan</a:t>
            </a:r>
            <a:r>
              <a:rPr lang="tr-TR" sz="2000" i="1" dirty="0"/>
              <a:t> ve vejetaryen kişilerin demografik profilleri nasıldır</a:t>
            </a:r>
            <a:r>
              <a:rPr lang="tr-TR" sz="2000" i="1" dirty="0" smtClean="0"/>
              <a:t>?”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tr-TR" sz="2000" i="1" dirty="0" smtClean="0"/>
              <a:t>“</a:t>
            </a:r>
            <a:r>
              <a:rPr lang="tr-TR" sz="2000" i="1" dirty="0" err="1"/>
              <a:t>Vegan</a:t>
            </a:r>
            <a:r>
              <a:rPr lang="tr-TR" sz="2000" i="1" dirty="0"/>
              <a:t> ve vejetaryen kişiler sosyal medyada ne tür paylaşımlarda bulunmaktadır ve ne tür paylaşımlar grup üyeleri tarafından takip edilmektedir</a:t>
            </a:r>
            <a:r>
              <a:rPr lang="tr-TR" sz="2000" i="1" dirty="0" smtClean="0"/>
              <a:t>?”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tr-TR" sz="2000" i="1" dirty="0" smtClean="0"/>
              <a:t>“</a:t>
            </a:r>
            <a:r>
              <a:rPr lang="tr-TR" sz="2000" i="1" dirty="0" err="1"/>
              <a:t>Vegan</a:t>
            </a:r>
            <a:r>
              <a:rPr lang="tr-TR" sz="2000" i="1" dirty="0"/>
              <a:t> ve vejetaryen kişilerin bu beslenme tarzını seçme nedenleri nelerdir</a:t>
            </a:r>
            <a:r>
              <a:rPr lang="tr-TR" sz="2000" i="1" dirty="0" smtClean="0"/>
              <a:t>?”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tr-TR" sz="2000" i="1" dirty="0" smtClean="0"/>
              <a:t>“</a:t>
            </a:r>
            <a:r>
              <a:rPr lang="tr-TR" sz="2000" i="1" dirty="0" err="1"/>
              <a:t>Vegan</a:t>
            </a:r>
            <a:r>
              <a:rPr lang="tr-TR" sz="2000" i="1" dirty="0"/>
              <a:t> ve vejetaryen kişilerin diğerlerinden etkilenmeleri ya da başkalarını etkilemeleri söz konusu mudur?”</a:t>
            </a:r>
            <a:endParaRPr lang="tr-TR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77075" cy="955253"/>
          </a:xfrm>
        </p:spPr>
        <p:txBody>
          <a:bodyPr/>
          <a:lstStyle/>
          <a:p>
            <a:pPr algn="l" eaLnBrk="1" hangingPunct="1"/>
            <a:r>
              <a:rPr lang="tr-TR" dirty="0"/>
              <a:t>TASARIM VE YÖNTEM</a:t>
            </a:r>
            <a:endParaRPr lang="tr-TR" dirty="0" smtClean="0"/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xfrm>
            <a:off x="1115616" y="1700808"/>
            <a:ext cx="6840488" cy="430797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endParaRPr lang="tr-TR" sz="2200" dirty="0" smtClean="0"/>
          </a:p>
          <a:p>
            <a:pPr algn="just" eaLnBrk="1" hangingPunct="1">
              <a:lnSpc>
                <a:spcPct val="90000"/>
              </a:lnSpc>
            </a:pPr>
            <a:r>
              <a:rPr lang="tr-TR" sz="2200" dirty="0" smtClean="0"/>
              <a:t>Facebook </a:t>
            </a:r>
            <a:r>
              <a:rPr lang="tr-TR" sz="2200" dirty="0"/>
              <a:t>üzerinde “</a:t>
            </a:r>
            <a:r>
              <a:rPr lang="tr-TR" sz="2200" dirty="0" err="1"/>
              <a:t>vegan</a:t>
            </a:r>
            <a:r>
              <a:rPr lang="tr-TR" sz="2200" dirty="0"/>
              <a:t>”, “vejetaryen”, “</a:t>
            </a:r>
            <a:r>
              <a:rPr lang="tr-TR" sz="2200" dirty="0" err="1"/>
              <a:t>vegan</a:t>
            </a:r>
            <a:r>
              <a:rPr lang="tr-TR" sz="2200" dirty="0"/>
              <a:t> ve vejetaryen yaşam” anahtar kelimeleri taranmış ve 2.444 üyesi ile ilk sırada yer alan “</a:t>
            </a:r>
            <a:r>
              <a:rPr lang="tr-TR" sz="2200" dirty="0" err="1"/>
              <a:t>Vegan</a:t>
            </a:r>
            <a:r>
              <a:rPr lang="tr-TR" sz="2200" dirty="0"/>
              <a:t> ve Vejetaryenler Derneği Türkiye” grubu </a:t>
            </a:r>
            <a:r>
              <a:rPr lang="tr-TR" sz="2200" dirty="0" err="1"/>
              <a:t>netnografik</a:t>
            </a:r>
            <a:r>
              <a:rPr lang="tr-TR" sz="2200" dirty="0"/>
              <a:t> inceleme için seçilmiştir. </a:t>
            </a:r>
            <a:endParaRPr lang="tr-TR" sz="2200" dirty="0" smtClean="0"/>
          </a:p>
          <a:p>
            <a:pPr algn="just" eaLnBrk="1" hangingPunct="1">
              <a:lnSpc>
                <a:spcPct val="90000"/>
              </a:lnSpc>
            </a:pPr>
            <a:endParaRPr lang="tr-TR" sz="2200" dirty="0"/>
          </a:p>
          <a:p>
            <a:pPr algn="just" eaLnBrk="1" hangingPunct="1">
              <a:lnSpc>
                <a:spcPct val="90000"/>
              </a:lnSpc>
            </a:pPr>
            <a:r>
              <a:rPr lang="tr-TR" sz="2200" dirty="0" smtClean="0"/>
              <a:t>Online topluluğun </a:t>
            </a:r>
            <a:r>
              <a:rPr lang="tr-TR" sz="2200" dirty="0"/>
              <a:t>paylaşımlarını, davranış kalıplarını, normlarını ve </a:t>
            </a:r>
            <a:r>
              <a:rPr lang="tr-TR" sz="2200" dirty="0" err="1"/>
              <a:t>içgörülerini</a:t>
            </a:r>
            <a:r>
              <a:rPr lang="tr-TR" sz="2200" dirty="0"/>
              <a:t> anlamak üzere katılımsız gözlemci (gözleme dayalı </a:t>
            </a:r>
            <a:r>
              <a:rPr lang="tr-TR" sz="2200" dirty="0" err="1"/>
              <a:t>netnografi</a:t>
            </a:r>
            <a:r>
              <a:rPr lang="tr-TR" sz="2200" dirty="0"/>
              <a:t>) olarak grup yaklaşık 2 ay (Nisan-Mayıs 2016) boyunca takip edilmiştir. </a:t>
            </a:r>
          </a:p>
          <a:p>
            <a:pPr algn="just" eaLnBrk="1" hangingPunct="1">
              <a:lnSpc>
                <a:spcPct val="90000"/>
              </a:lnSpc>
            </a:pPr>
            <a:endParaRPr lang="tr-TR" sz="2200" dirty="0" smtClean="0"/>
          </a:p>
        </p:txBody>
      </p:sp>
    </p:spTree>
    <p:extLst>
      <p:ext uri="{BB962C8B-B14F-4D97-AF65-F5344CB8AC3E}">
        <p14:creationId xmlns:p14="http://schemas.microsoft.com/office/powerpoint/2010/main" val="144708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>
          <a:xfrm>
            <a:off x="1169919" y="692696"/>
            <a:ext cx="6964363" cy="666750"/>
          </a:xfrm>
        </p:spPr>
        <p:txBody>
          <a:bodyPr/>
          <a:lstStyle/>
          <a:p>
            <a:pPr algn="l"/>
            <a:r>
              <a:rPr lang="tr-TR" sz="4000" dirty="0" smtClean="0"/>
              <a:t>BULGULAR VE TARTIŞMA</a:t>
            </a:r>
            <a:endParaRPr lang="tr-TR" sz="4000" dirty="0"/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>
          <a:xfrm>
            <a:off x="1115616" y="1700808"/>
            <a:ext cx="6840760" cy="4094609"/>
          </a:xfrm>
        </p:spPr>
        <p:txBody>
          <a:bodyPr/>
          <a:lstStyle/>
          <a:p>
            <a:pPr algn="just" eaLnBrk="1" hangingPunct="1"/>
            <a:r>
              <a:rPr lang="tr-TR" sz="2000" dirty="0"/>
              <a:t>O</a:t>
            </a:r>
            <a:r>
              <a:rPr lang="tr-TR" sz="2000" dirty="0" smtClean="0"/>
              <a:t>nline </a:t>
            </a:r>
            <a:r>
              <a:rPr lang="tr-TR" sz="2000" dirty="0"/>
              <a:t>topluluk üyelerinin çoğunluğunun kadınlardan oluştuğu ancak erkeklerin de paylaşım ve yorumlarıyla oldukça aktif oldukları gözlemlenmiştir. </a:t>
            </a:r>
            <a:endParaRPr lang="tr-TR" sz="2000" dirty="0" smtClean="0"/>
          </a:p>
          <a:p>
            <a:pPr algn="just" eaLnBrk="1" hangingPunct="1"/>
            <a:endParaRPr lang="tr-TR" sz="2000" dirty="0" smtClean="0"/>
          </a:p>
          <a:p>
            <a:pPr algn="just" eaLnBrk="1" hangingPunct="1"/>
            <a:r>
              <a:rPr lang="tr-TR" sz="2000" dirty="0" err="1" smtClean="0"/>
              <a:t>Vegan</a:t>
            </a:r>
            <a:r>
              <a:rPr lang="tr-TR" sz="2000" dirty="0" smtClean="0"/>
              <a:t> </a:t>
            </a:r>
            <a:r>
              <a:rPr lang="tr-TR" sz="2000" dirty="0"/>
              <a:t>ve vejetaryen üyelerce en fazla beğeni alan paylaşımlar incelenmiş, ilk sırada 316 beğeni ile Migros’un “</a:t>
            </a:r>
            <a:r>
              <a:rPr lang="tr-TR" sz="2000" dirty="0" err="1"/>
              <a:t>vegan</a:t>
            </a:r>
            <a:r>
              <a:rPr lang="tr-TR" sz="2000" dirty="0"/>
              <a:t> ürünlere ait ayrı bir alan yaratma projesinin” yer aldığı görülmüştür. </a:t>
            </a:r>
            <a:endParaRPr lang="tr-TR" sz="2000" dirty="0" smtClean="0"/>
          </a:p>
          <a:p>
            <a:pPr algn="just" eaLnBrk="1" hangingPunct="1"/>
            <a:endParaRPr lang="tr-TR" sz="2000" dirty="0" smtClean="0"/>
          </a:p>
          <a:p>
            <a:pPr algn="just" eaLnBrk="1" hangingPunct="1"/>
            <a:r>
              <a:rPr lang="tr-TR" sz="2000" dirty="0" smtClean="0"/>
              <a:t>Migros’u </a:t>
            </a:r>
            <a:r>
              <a:rPr lang="tr-TR" sz="2000" dirty="0"/>
              <a:t>Dünya </a:t>
            </a:r>
            <a:r>
              <a:rPr lang="tr-TR" sz="2000" dirty="0" err="1"/>
              <a:t>Vegan</a:t>
            </a:r>
            <a:r>
              <a:rPr lang="tr-TR" sz="2000" dirty="0"/>
              <a:t> Günü’ne ilişkin paylaşım izlemiş, üçüncü sırada ise dünyaca ünlü marka devlerinden Armani’nin “Kürke son!” kararının yer aldığı bulgusuna rastlanmıştır. </a:t>
            </a:r>
            <a:endParaRPr lang="tr-T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>
          <a:xfrm>
            <a:off x="1115616" y="764704"/>
            <a:ext cx="6964363" cy="557823"/>
          </a:xfrm>
        </p:spPr>
        <p:txBody>
          <a:bodyPr/>
          <a:lstStyle/>
          <a:p>
            <a:pPr algn="l" eaLnBrk="1" hangingPunct="1"/>
            <a:r>
              <a:rPr lang="tr-TR" dirty="0"/>
              <a:t>BULGULAR VE TARTIŞMA</a:t>
            </a:r>
            <a:endParaRPr lang="tr-TR" dirty="0" smtClean="0"/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>
          <a:xfrm>
            <a:off x="899592" y="1556792"/>
            <a:ext cx="7056784" cy="4104556"/>
          </a:xfrm>
        </p:spPr>
        <p:txBody>
          <a:bodyPr/>
          <a:lstStyle/>
          <a:p>
            <a:pPr algn="just" eaLnBrk="1" hangingPunct="1"/>
            <a:r>
              <a:rPr lang="tr-TR" dirty="0" smtClean="0"/>
              <a:t>Topluluk üyelerinin </a:t>
            </a:r>
            <a:r>
              <a:rPr lang="tr-TR" dirty="0"/>
              <a:t>fikir önderi olarak </a:t>
            </a:r>
            <a:r>
              <a:rPr lang="tr-TR" dirty="0" smtClean="0"/>
              <a:t>gördükleri </a:t>
            </a:r>
            <a:r>
              <a:rPr lang="tr-TR" dirty="0"/>
              <a:t>Can Dündar, Zülfü Livaneli, Ender Saraç, </a:t>
            </a:r>
            <a:r>
              <a:rPr lang="tr-TR" dirty="0" err="1"/>
              <a:t>Nevşin</a:t>
            </a:r>
            <a:r>
              <a:rPr lang="tr-TR" dirty="0"/>
              <a:t> Mengü, Emin Çapa, Bekir Coşkun, Melike Demirağ, Murathan Mungan, Melda Onur ve Ahmet </a:t>
            </a:r>
            <a:r>
              <a:rPr lang="tr-TR" dirty="0" smtClean="0"/>
              <a:t>Hakan gibi isimlerin </a:t>
            </a:r>
            <a:r>
              <a:rPr lang="tr-TR" dirty="0"/>
              <a:t>de </a:t>
            </a:r>
            <a:r>
              <a:rPr lang="tr-TR" dirty="0" err="1"/>
              <a:t>veganlık</a:t>
            </a:r>
            <a:r>
              <a:rPr lang="tr-TR" dirty="0"/>
              <a:t> ve vejetaryenliğe ilişkin demeçleri </a:t>
            </a:r>
            <a:r>
              <a:rPr lang="tr-TR" dirty="0" smtClean="0"/>
              <a:t>en </a:t>
            </a:r>
            <a:r>
              <a:rPr lang="tr-TR" dirty="0"/>
              <a:t>beğenilenler arasındadır. </a:t>
            </a:r>
            <a:endParaRPr lang="tr-TR" dirty="0" smtClean="0"/>
          </a:p>
          <a:p>
            <a:pPr algn="just" eaLnBrk="1" hangingPunct="1"/>
            <a:endParaRPr lang="tr-TR" dirty="0"/>
          </a:p>
          <a:p>
            <a:pPr algn="just" eaLnBrk="1" hangingPunct="1"/>
            <a:r>
              <a:rPr lang="tr-TR" dirty="0" smtClean="0"/>
              <a:t>Paylaşılan </a:t>
            </a:r>
            <a:r>
              <a:rPr lang="tr-TR" dirty="0"/>
              <a:t>fotoğraflar incelendiğinde, Bennu Gerede gibi bazı ünlü kişilerin de fotoğraf çekimlerinde yer aldığı, dolayısıyla söz konusu online toplulukta referans grupların rol oynadığı söylenebilir.</a:t>
            </a:r>
          </a:p>
          <a:p>
            <a:pPr algn="just" eaLnBrk="1" hangingPunct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23205"/>
          </a:xfrm>
        </p:spPr>
        <p:txBody>
          <a:bodyPr/>
          <a:lstStyle/>
          <a:p>
            <a:pPr algn="l"/>
            <a:r>
              <a:rPr lang="tr-TR" dirty="0"/>
              <a:t>BULGULAR VE TARTIŞMA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1556792"/>
            <a:ext cx="7128793" cy="3603625"/>
          </a:xfrm>
        </p:spPr>
        <p:txBody>
          <a:bodyPr/>
          <a:lstStyle/>
          <a:p>
            <a:pPr algn="just"/>
            <a:r>
              <a:rPr lang="tr-TR" sz="2000" dirty="0"/>
              <a:t>T</a:t>
            </a:r>
            <a:r>
              <a:rPr lang="tr-TR" sz="2000" dirty="0" smtClean="0"/>
              <a:t>opluluk </a:t>
            </a:r>
            <a:r>
              <a:rPr lang="tr-TR" sz="2000" dirty="0"/>
              <a:t>üyelerinin V-</a:t>
            </a:r>
            <a:r>
              <a:rPr lang="tr-TR" sz="2000" dirty="0" err="1"/>
              <a:t>label</a:t>
            </a:r>
            <a:r>
              <a:rPr lang="tr-TR" sz="2000" dirty="0"/>
              <a:t> konusundaki paylaşımlara ilgilerinin, diğer paylaşımlarla kıyaslandığında, oldukça düşük olmasıdır. </a:t>
            </a:r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Avrupa </a:t>
            </a:r>
            <a:r>
              <a:rPr lang="tr-TR" sz="2000" dirty="0"/>
              <a:t>Vejetaryenler Birliği (EVU) tarafından geliştirilen V-</a:t>
            </a:r>
            <a:r>
              <a:rPr lang="tr-TR" sz="2000" dirty="0" err="1"/>
              <a:t>label</a:t>
            </a:r>
            <a:r>
              <a:rPr lang="tr-TR" sz="2000" dirty="0"/>
              <a:t>; özel beslenme biçimi olan </a:t>
            </a:r>
            <a:r>
              <a:rPr lang="tr-TR" sz="2000" dirty="0" err="1"/>
              <a:t>vegan</a:t>
            </a:r>
            <a:r>
              <a:rPr lang="tr-TR" sz="2000" dirty="0"/>
              <a:t> ve vejetaryen tüketicilerin tüketim kararlarını doğrudan etkileyecek bir etiket olup, ürünün </a:t>
            </a:r>
            <a:r>
              <a:rPr lang="tr-TR" sz="2000" dirty="0" err="1"/>
              <a:t>vegan</a:t>
            </a:r>
            <a:r>
              <a:rPr lang="tr-TR" sz="2000" dirty="0"/>
              <a:t> ve vejetaryen tüketim için ne kadar uygun olduğunu göstermektedir. </a:t>
            </a:r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Paylaşımlar </a:t>
            </a:r>
            <a:r>
              <a:rPr lang="tr-TR" sz="2000" dirty="0"/>
              <a:t>yalnızca </a:t>
            </a:r>
            <a:r>
              <a:rPr lang="tr-TR" sz="2000" dirty="0" err="1"/>
              <a:t>vegan</a:t>
            </a:r>
            <a:r>
              <a:rPr lang="tr-TR" sz="2000" dirty="0"/>
              <a:t> ya da vejetaryen kişiler tarafından </a:t>
            </a:r>
            <a:r>
              <a:rPr lang="tr-TR" sz="2000" dirty="0" smtClean="0"/>
              <a:t>yapılmamakta, </a:t>
            </a:r>
            <a:r>
              <a:rPr lang="tr-TR" sz="2000" dirty="0"/>
              <a:t>az sayıda da olsa bu beslenme biçimini benimsemeye eğilimi </a:t>
            </a:r>
            <a:r>
              <a:rPr lang="tr-TR" sz="2000" dirty="0" smtClean="0"/>
              <a:t>olanlar, </a:t>
            </a:r>
            <a:r>
              <a:rPr lang="tr-TR" sz="2000" dirty="0"/>
              <a:t>bazen de bu yaşam tarzının tam karşısında </a:t>
            </a:r>
            <a:r>
              <a:rPr lang="tr-TR" sz="2000" dirty="0" smtClean="0"/>
              <a:t>duranlar </a:t>
            </a:r>
            <a:r>
              <a:rPr lang="tr-TR" sz="2000" dirty="0"/>
              <a:t>da paylaşımda </a:t>
            </a:r>
            <a:r>
              <a:rPr lang="tr-TR" sz="2000" dirty="0" smtClean="0"/>
              <a:t>bulunmaktadır.</a:t>
            </a:r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357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>
          <a:xfrm>
            <a:off x="1115616" y="980728"/>
            <a:ext cx="6964363" cy="576064"/>
          </a:xfrm>
        </p:spPr>
        <p:txBody>
          <a:bodyPr/>
          <a:lstStyle/>
          <a:p>
            <a:pPr algn="l"/>
            <a:r>
              <a:rPr lang="tr-TR" sz="4000" dirty="0" smtClean="0"/>
              <a:t>SONUÇ, ÖNERİLER VE KISITLAR</a:t>
            </a:r>
            <a:endParaRPr lang="tr-TR" sz="4000" dirty="0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1072952" y="2132856"/>
            <a:ext cx="6912768" cy="374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/>
              <a:buChar char="O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/>
              <a:buChar char="O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16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tr-TR" dirty="0" err="1"/>
              <a:t>Veganlık</a:t>
            </a:r>
            <a:r>
              <a:rPr lang="tr-TR" dirty="0"/>
              <a:t> ve vejetaryenlik hem popülasyon olarak artan bir yaşam tarzı hem de ürün ve hizmet sektöründe büyüyen bir ekonomidir. </a:t>
            </a:r>
            <a:endParaRPr lang="tr-TR" dirty="0" smtClean="0"/>
          </a:p>
          <a:p>
            <a:pPr algn="just" eaLnBrk="1" hangingPunct="1"/>
            <a:endParaRPr lang="tr-TR" dirty="0"/>
          </a:p>
          <a:p>
            <a:pPr algn="just" eaLnBrk="1" hangingPunct="1"/>
            <a:r>
              <a:rPr lang="tr-TR" dirty="0"/>
              <a:t>İlgili literatür incelendiğinde, niş bir tüketici grubunu temsil eden </a:t>
            </a:r>
            <a:r>
              <a:rPr lang="tr-TR" dirty="0" err="1"/>
              <a:t>vegan</a:t>
            </a:r>
            <a:r>
              <a:rPr lang="tr-TR" dirty="0"/>
              <a:t> ve vejetaryenlerin pazarlama ve tüketici davranışları açısından son derece kısıtlı bir perspektiften ele alındığı görülmektedir. </a:t>
            </a:r>
            <a:endParaRPr lang="tr-TR" dirty="0" smtClean="0"/>
          </a:p>
          <a:p>
            <a:pPr algn="just" eaLnBrk="1" hangingPunct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/>
              <a:t>SONUÇ, ÖNERİLER VE KISITLAR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03648" y="2204864"/>
            <a:ext cx="6196013" cy="3603625"/>
          </a:xfrm>
        </p:spPr>
        <p:txBody>
          <a:bodyPr/>
          <a:lstStyle/>
          <a:p>
            <a:pPr algn="just"/>
            <a:r>
              <a:rPr lang="tr-TR" sz="2200" dirty="0"/>
              <a:t>Öne çıkan sonuçlardan biri, </a:t>
            </a:r>
            <a:r>
              <a:rPr lang="tr-TR" sz="2200" dirty="0" err="1"/>
              <a:t>vegan</a:t>
            </a:r>
            <a:r>
              <a:rPr lang="tr-TR" sz="2200" dirty="0"/>
              <a:t> ve vejetaryen yaşam tarzının daha çok kadınlar tarafından benimsendiğidir. (</a:t>
            </a:r>
            <a:r>
              <a:rPr lang="tr-TR" sz="2200" dirty="0" err="1"/>
              <a:t>Boyle</a:t>
            </a:r>
            <a:r>
              <a:rPr lang="tr-TR" sz="2200" dirty="0"/>
              <a:t>, 2011; </a:t>
            </a:r>
            <a:r>
              <a:rPr lang="tr-TR" sz="2200" dirty="0" err="1"/>
              <a:t>Liu</a:t>
            </a:r>
            <a:r>
              <a:rPr lang="tr-TR" sz="2200" dirty="0"/>
              <a:t> vd., 2015; </a:t>
            </a:r>
            <a:r>
              <a:rPr lang="tr-TR" sz="2200" dirty="0" err="1"/>
              <a:t>Ponzio</a:t>
            </a:r>
            <a:r>
              <a:rPr lang="tr-TR" sz="2200" dirty="0"/>
              <a:t> vd., 2015</a:t>
            </a:r>
            <a:r>
              <a:rPr lang="tr-TR" sz="2200" dirty="0" smtClean="0"/>
              <a:t>)</a:t>
            </a:r>
          </a:p>
          <a:p>
            <a:pPr algn="just"/>
            <a:endParaRPr lang="tr-TR" sz="2200" dirty="0" smtClean="0"/>
          </a:p>
          <a:p>
            <a:pPr algn="just"/>
            <a:r>
              <a:rPr lang="tr-TR" sz="2200" dirty="0" smtClean="0"/>
              <a:t>Diğer </a:t>
            </a:r>
            <a:r>
              <a:rPr lang="tr-TR" sz="2200" dirty="0"/>
              <a:t>bir sonuç, </a:t>
            </a:r>
            <a:r>
              <a:rPr lang="tr-TR" sz="2200" dirty="0" err="1"/>
              <a:t>veganlığın</a:t>
            </a:r>
            <a:r>
              <a:rPr lang="tr-TR" sz="2200" dirty="0"/>
              <a:t> ve vejetaryenliğin bu kişilerin adeta yaşam tarzına dönüşmüş olması ve ürün-hizmet tercihlerinde bu beslenme biçimini ana karar kriteri olarak görmeleridir. 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790032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dirty="0"/>
              <a:t>SONUÇ, ÖNERİLER VE KISITLAR</a:t>
            </a:r>
            <a:endParaRPr lang="tr-TR" dirty="0" smtClean="0"/>
          </a:p>
        </p:txBody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sz="2200" dirty="0"/>
              <a:t>R</a:t>
            </a:r>
            <a:r>
              <a:rPr lang="tr-TR" sz="2200" dirty="0" smtClean="0"/>
              <a:t>eferans </a:t>
            </a:r>
            <a:r>
              <a:rPr lang="tr-TR" sz="2200" dirty="0"/>
              <a:t>kişilerin ve fikir önderlerinin </a:t>
            </a:r>
            <a:r>
              <a:rPr lang="tr-TR" sz="2200" dirty="0" err="1"/>
              <a:t>veganlık</a:t>
            </a:r>
            <a:r>
              <a:rPr lang="tr-TR" sz="2200" dirty="0"/>
              <a:t> ve vejetaryenliğe ilişkin paylaşımlarının grup üyelerince takip ediliyor olması araştırmanın önemli sonuçları arasında yer almaktadır. </a:t>
            </a:r>
            <a:endParaRPr lang="tr-TR" sz="2200" dirty="0" smtClean="0"/>
          </a:p>
          <a:p>
            <a:pPr algn="just" eaLnBrk="1" hangingPunct="1"/>
            <a:endParaRPr lang="tr-TR" sz="2200" dirty="0"/>
          </a:p>
          <a:p>
            <a:pPr algn="just" eaLnBrk="1" hangingPunct="1"/>
            <a:r>
              <a:rPr lang="tr-TR" sz="2200" dirty="0" smtClean="0"/>
              <a:t>Yeme </a:t>
            </a:r>
            <a:r>
              <a:rPr lang="tr-TR" sz="2200" dirty="0"/>
              <a:t>pratikleri yalnızca kişisel gerekçelerden etkilenmemekte, aynı zamanda bireyin içinde bulunduğu toplum ve kültür tarafından şekillendirilmektedir.</a:t>
            </a:r>
          </a:p>
          <a:p>
            <a:pPr algn="just" eaLnBrk="1" hangingPunct="1"/>
            <a:endParaRPr lang="tr-T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883245"/>
          </a:xfrm>
        </p:spPr>
        <p:txBody>
          <a:bodyPr/>
          <a:lstStyle/>
          <a:p>
            <a:pPr algn="l" eaLnBrk="1" hangingPunct="1"/>
            <a:r>
              <a:rPr lang="tr-TR" dirty="0"/>
              <a:t>SONUÇ, ÖNERİLER VE KISITLAR</a:t>
            </a:r>
            <a:endParaRPr lang="tr-TR" dirty="0" smtClean="0"/>
          </a:p>
        </p:txBody>
      </p:sp>
      <p:sp>
        <p:nvSpPr>
          <p:cNvPr id="49154" name="Rectangle 3"/>
          <p:cNvSpPr>
            <a:spLocks noGrp="1"/>
          </p:cNvSpPr>
          <p:nvPr>
            <p:ph type="body" idx="1"/>
          </p:nvPr>
        </p:nvSpPr>
        <p:spPr>
          <a:xfrm>
            <a:off x="1115616" y="1988840"/>
            <a:ext cx="7056784" cy="3806825"/>
          </a:xfrm>
        </p:spPr>
        <p:txBody>
          <a:bodyPr/>
          <a:lstStyle/>
          <a:p>
            <a:pPr algn="just"/>
            <a:r>
              <a:rPr lang="tr-TR" sz="2200" dirty="0" err="1"/>
              <a:t>V</a:t>
            </a:r>
            <a:r>
              <a:rPr lang="tr-TR" sz="2200" dirty="0" err="1" smtClean="0"/>
              <a:t>egan</a:t>
            </a:r>
            <a:r>
              <a:rPr lang="tr-TR" sz="2200" dirty="0" smtClean="0"/>
              <a:t> </a:t>
            </a:r>
            <a:r>
              <a:rPr lang="tr-TR" sz="2200" dirty="0"/>
              <a:t>ve vejetaryen ürün ve hizmet sağlayıcılarına bu kişilerin sosyal medyada sundukları </a:t>
            </a:r>
            <a:r>
              <a:rPr lang="tr-TR" sz="2200" dirty="0" err="1"/>
              <a:t>içgörülerini</a:t>
            </a:r>
            <a:r>
              <a:rPr lang="tr-TR" sz="2200" dirty="0"/>
              <a:t> takip etmeleri önerilmektedir. Bununla birlikte, diğer sosyal medya mecraları üzerine çalışmalar yapılması </a:t>
            </a:r>
            <a:r>
              <a:rPr lang="tr-TR" sz="2200" dirty="0" smtClean="0"/>
              <a:t>ve aradaki </a:t>
            </a:r>
            <a:r>
              <a:rPr lang="tr-TR" sz="2200" dirty="0"/>
              <a:t>tutarlılığın ve ilişkilerin irdelenmesi önemlidir</a:t>
            </a:r>
            <a:r>
              <a:rPr lang="tr-TR" sz="2200" dirty="0" smtClean="0"/>
              <a:t>.</a:t>
            </a:r>
          </a:p>
          <a:p>
            <a:pPr algn="just"/>
            <a:endParaRPr lang="tr-TR" sz="2200" dirty="0"/>
          </a:p>
          <a:p>
            <a:pPr algn="just"/>
            <a:r>
              <a:rPr lang="tr-TR" sz="2200" dirty="0"/>
              <a:t>En önemli kısıt, incelemeye alınan grubun 2 ay gibi kısa sayılabilecek bir süre boyunca izlenmesidir. Konuya ilişkin ileriki çalışmalarda daha geniş bir zaman diliminde araştırmacıların online toplulukla etkileşime girerek katılımcı </a:t>
            </a:r>
            <a:r>
              <a:rPr lang="tr-TR" sz="2200" dirty="0" err="1"/>
              <a:t>netnografi</a:t>
            </a:r>
            <a:r>
              <a:rPr lang="tr-TR" sz="2200" dirty="0"/>
              <a:t> gerçekleştirilmesi planlanmaktadır.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6349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algn="ctr" eaLnBrk="1" hangingPunct="1">
              <a:buFont typeface="Brush Script MT"/>
              <a:buNone/>
            </a:pPr>
            <a:r>
              <a:rPr lang="tr-TR" sz="4500" dirty="0" smtClean="0"/>
              <a:t>TEŞEKKÜRLER</a:t>
            </a:r>
            <a:endParaRPr lang="tr-TR" sz="4500" dirty="0" smtClean="0"/>
          </a:p>
          <a:p>
            <a:pPr algn="ctr" eaLnBrk="1" hangingPunct="1">
              <a:buFont typeface="Brush Script MT"/>
              <a:buNone/>
            </a:pPr>
            <a:endParaRPr lang="tr-TR" sz="3500" dirty="0" smtClean="0">
              <a:solidFill>
                <a:schemeClr val="accent1"/>
              </a:solidFill>
            </a:endParaRPr>
          </a:p>
          <a:p>
            <a:pPr algn="ctr" eaLnBrk="1" hangingPunct="1">
              <a:buFont typeface="Brush Script MT"/>
              <a:buNone/>
            </a:pPr>
            <a:r>
              <a:rPr lang="tr-TR" sz="3500" dirty="0" smtClean="0">
                <a:solidFill>
                  <a:schemeClr val="accent1"/>
                </a:solidFill>
              </a:rPr>
              <a:t>fkaya@mu.edu.tr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Başlık 1"/>
          <p:cNvSpPr>
            <a:spLocks noGrp="1"/>
          </p:cNvSpPr>
          <p:nvPr>
            <p:ph type="title"/>
          </p:nvPr>
        </p:nvSpPr>
        <p:spPr>
          <a:xfrm>
            <a:off x="1115616" y="1052736"/>
            <a:ext cx="7272807" cy="1027112"/>
          </a:xfrm>
        </p:spPr>
        <p:txBody>
          <a:bodyPr/>
          <a:lstStyle/>
          <a:p>
            <a:pPr lvl="1" algn="l" eaLnBrk="1" hangingPunct="1"/>
            <a:r>
              <a:rPr lang="tr-TR" dirty="0" smtClean="0"/>
              <a:t>GİRİŞ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16386" name="İçerik Yer Tutucusu 2"/>
          <p:cNvSpPr>
            <a:spLocks noGrp="1"/>
          </p:cNvSpPr>
          <p:nvPr>
            <p:ph idx="1"/>
          </p:nvPr>
        </p:nvSpPr>
        <p:spPr>
          <a:xfrm>
            <a:off x="971600" y="2060848"/>
            <a:ext cx="7128792" cy="3603625"/>
          </a:xfrm>
        </p:spPr>
        <p:txBody>
          <a:bodyPr/>
          <a:lstStyle/>
          <a:p>
            <a:pPr algn="just" eaLnBrk="1" hangingPunct="1"/>
            <a:r>
              <a:rPr lang="tr-TR" dirty="0" smtClean="0"/>
              <a:t>Tüketici davranışları, özel </a:t>
            </a:r>
            <a:r>
              <a:rPr lang="tr-TR" dirty="0"/>
              <a:t>tüketici grubu olarak nitelendirilebilecek </a:t>
            </a:r>
            <a:r>
              <a:rPr lang="tr-TR" dirty="0" smtClean="0"/>
              <a:t>toplulukları da incelemektedir. </a:t>
            </a:r>
            <a:r>
              <a:rPr lang="tr-TR" dirty="0"/>
              <a:t>Dünyada sayıları giderek artan vejetaryen tüketiciler </a:t>
            </a:r>
            <a:r>
              <a:rPr lang="tr-TR" dirty="0" smtClean="0"/>
              <a:t>bu </a:t>
            </a:r>
            <a:r>
              <a:rPr lang="tr-TR" dirty="0"/>
              <a:t>gruplardan biridir</a:t>
            </a:r>
            <a:r>
              <a:rPr lang="tr-TR" dirty="0" smtClean="0"/>
              <a:t>.</a:t>
            </a:r>
          </a:p>
          <a:p>
            <a:pPr algn="just" eaLnBrk="1" hangingPunct="1"/>
            <a:endParaRPr lang="tr-TR" dirty="0" smtClean="0"/>
          </a:p>
          <a:p>
            <a:pPr algn="just" eaLnBrk="1" hangingPunct="1"/>
            <a:r>
              <a:rPr lang="tr-TR" dirty="0" smtClean="0"/>
              <a:t>Literatürde </a:t>
            </a:r>
            <a:r>
              <a:rPr lang="tr-TR" dirty="0"/>
              <a:t>radikal ancak potansiyeli yüksek bu grubu tüketici olarak değerlendiren birtakım çalışmalar bulunsa </a:t>
            </a:r>
            <a:r>
              <a:rPr lang="tr-TR" dirty="0" smtClean="0"/>
              <a:t>da, </a:t>
            </a:r>
            <a:r>
              <a:rPr lang="tr-TR" dirty="0"/>
              <a:t>Türkçe literatürde bu gruba odaklanan az sayıda </a:t>
            </a:r>
            <a:r>
              <a:rPr lang="tr-TR" dirty="0" smtClean="0"/>
              <a:t>çalışmaya rastlanmıştır.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1027261"/>
          </a:xfrm>
        </p:spPr>
        <p:txBody>
          <a:bodyPr/>
          <a:lstStyle/>
          <a:p>
            <a:pPr algn="l" eaLnBrk="1" hangingPunct="1"/>
            <a:r>
              <a:rPr lang="tr-TR" dirty="0" smtClean="0"/>
              <a:t>AMAÇ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dirty="0"/>
              <a:t>Çalışmada, “Vejetaryen ve </a:t>
            </a:r>
            <a:r>
              <a:rPr lang="tr-TR" dirty="0" err="1"/>
              <a:t>veganların</a:t>
            </a:r>
            <a:r>
              <a:rPr lang="tr-TR" dirty="0"/>
              <a:t> sosyal medyada davranışlarını etkileyen ve yönlendiren faktörler nelerdir?” araştırma sorusuna dayanarak vejetaryen ve </a:t>
            </a:r>
            <a:r>
              <a:rPr lang="tr-TR" dirty="0" err="1"/>
              <a:t>vegan</a:t>
            </a:r>
            <a:r>
              <a:rPr lang="tr-TR" dirty="0"/>
              <a:t> yaşam tarzına ilişkin kavramsal açıklamanın ardından, bu tüketicilerin sosyal medyadaki paylaşımlarının, iletişim biçimlerinin, ürün ve hizmet marka önermelerinin </a:t>
            </a:r>
            <a:r>
              <a:rPr lang="tr-TR" dirty="0" err="1"/>
              <a:t>netnografik</a:t>
            </a:r>
            <a:r>
              <a:rPr lang="tr-TR" dirty="0"/>
              <a:t> yöntemle incelenmesi amaçlanmaktadır. </a:t>
            </a:r>
          </a:p>
          <a:p>
            <a:pPr marL="0" indent="0" algn="just" eaLnBrk="1" hangingPunct="1"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1098550"/>
          </a:xfrm>
        </p:spPr>
        <p:txBody>
          <a:bodyPr/>
          <a:lstStyle/>
          <a:p>
            <a:pPr algn="l" eaLnBrk="1" hangingPunct="1"/>
            <a:r>
              <a:rPr lang="tr-TR" dirty="0" smtClean="0"/>
              <a:t>LİTERATÜR ANALİZİ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>
          <a:xfrm>
            <a:off x="1095375" y="2119313"/>
            <a:ext cx="6716985" cy="3757959"/>
          </a:xfrm>
        </p:spPr>
        <p:txBody>
          <a:bodyPr/>
          <a:lstStyle/>
          <a:p>
            <a:pPr algn="just" eaLnBrk="1" hangingPunct="1"/>
            <a:r>
              <a:rPr lang="tr-TR" sz="2100" dirty="0"/>
              <a:t>İngiltere merkezli </a:t>
            </a:r>
            <a:r>
              <a:rPr lang="tr-TR" sz="2100" dirty="0" err="1"/>
              <a:t>Vegetarian</a:t>
            </a:r>
            <a:r>
              <a:rPr lang="tr-TR" sz="2100" dirty="0"/>
              <a:t> </a:t>
            </a:r>
            <a:r>
              <a:rPr lang="tr-TR" sz="2100" dirty="0" err="1" smtClean="0"/>
              <a:t>Society</a:t>
            </a:r>
            <a:r>
              <a:rPr lang="tr-TR" sz="2100" dirty="0" smtClean="0"/>
              <a:t>, kavramı </a:t>
            </a:r>
            <a:r>
              <a:rPr lang="tr-TR" sz="2100" dirty="0"/>
              <a:t>19. yy ortalarında “hayvan orijinli yiyeceklerin bazılarından ya da hepsinden kaçınılan beslenme tercihlerini</a:t>
            </a:r>
            <a:r>
              <a:rPr lang="tr-TR" sz="2100" dirty="0" smtClean="0"/>
              <a:t>” </a:t>
            </a:r>
            <a:r>
              <a:rPr lang="tr-TR" sz="2100" dirty="0"/>
              <a:t>ifade etmek için </a:t>
            </a:r>
            <a:r>
              <a:rPr lang="tr-TR" sz="2100" dirty="0" smtClean="0"/>
              <a:t>kullanmıştır.</a:t>
            </a:r>
          </a:p>
          <a:p>
            <a:pPr algn="just" eaLnBrk="1" hangingPunct="1"/>
            <a:endParaRPr lang="tr-TR" sz="2100" dirty="0" smtClean="0"/>
          </a:p>
          <a:p>
            <a:pPr algn="just" eaLnBrk="1" hangingPunct="1"/>
            <a:r>
              <a:rPr lang="tr-TR" sz="2100" dirty="0" smtClean="0"/>
              <a:t>Semi-vejetaryenlik</a:t>
            </a:r>
            <a:r>
              <a:rPr lang="tr-TR" sz="2100" dirty="0"/>
              <a:t>, </a:t>
            </a:r>
            <a:r>
              <a:rPr lang="tr-TR" sz="2100" dirty="0" err="1"/>
              <a:t>lacto-ovo</a:t>
            </a:r>
            <a:r>
              <a:rPr lang="tr-TR" sz="2100" dirty="0"/>
              <a:t> vejetaryenlik, </a:t>
            </a:r>
            <a:r>
              <a:rPr lang="tr-TR" sz="2100" dirty="0" err="1"/>
              <a:t>lacto</a:t>
            </a:r>
            <a:r>
              <a:rPr lang="tr-TR" sz="2100" dirty="0"/>
              <a:t> vejetaryenlik, </a:t>
            </a:r>
            <a:r>
              <a:rPr lang="tr-TR" sz="2100" dirty="0" err="1"/>
              <a:t>ovo</a:t>
            </a:r>
            <a:r>
              <a:rPr lang="tr-TR" sz="2100" dirty="0"/>
              <a:t> vejetaryenlik, </a:t>
            </a:r>
            <a:r>
              <a:rPr lang="tr-TR" sz="2100" dirty="0" err="1"/>
              <a:t>pesco</a:t>
            </a:r>
            <a:r>
              <a:rPr lang="tr-TR" sz="2100" dirty="0"/>
              <a:t>-vejetaryenlik, polo-vejetaryen gibi türleri bulunmakla birlikte; insanların bu beslenme şekillerini seçme nedenleri de daha sağlıklı olabilmek, hayvan haklarına önem vermek veya ekolojik, lezzet, kültürel veya dini inançlar gibi gerekçeleri </a:t>
            </a:r>
            <a:r>
              <a:rPr lang="tr-TR" sz="2100" dirty="0" smtClean="0"/>
              <a:t>olabilmektedir.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/>
              <a:t>LİTERATÜR ANALİZİ</a:t>
            </a:r>
            <a:endParaRPr lang="tr-TR" dirty="0" smtClean="0"/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xfrm>
            <a:off x="1043608" y="2420888"/>
            <a:ext cx="6688088" cy="3603625"/>
          </a:xfrm>
        </p:spPr>
        <p:txBody>
          <a:bodyPr/>
          <a:lstStyle/>
          <a:p>
            <a:pPr algn="just" eaLnBrk="1" hangingPunct="1"/>
            <a:r>
              <a:rPr lang="tr-TR" sz="2000" dirty="0" err="1"/>
              <a:t>Veganlık</a:t>
            </a:r>
            <a:r>
              <a:rPr lang="tr-TR" sz="2000" dirty="0"/>
              <a:t> ise vejetaryenliğin bir türü olarak kabul edilmekte ve hiçbir hayvansal ürünün tüketilmediği yalnızca sebze, meyve, çerez, bakliyat ve hububata dayalı bir beslenmeyi ifade </a:t>
            </a:r>
            <a:r>
              <a:rPr lang="tr-TR" sz="2000" dirty="0" smtClean="0"/>
              <a:t>etmektedir.</a:t>
            </a:r>
          </a:p>
          <a:p>
            <a:pPr algn="just" eaLnBrk="1" hangingPunct="1"/>
            <a:endParaRPr lang="tr-TR" sz="2000" dirty="0"/>
          </a:p>
          <a:p>
            <a:pPr algn="just" eaLnBrk="1" hangingPunct="1"/>
            <a:r>
              <a:rPr lang="tr-TR" sz="2000" dirty="0" err="1"/>
              <a:t>Vegan</a:t>
            </a:r>
            <a:r>
              <a:rPr lang="tr-TR" sz="2000" dirty="0"/>
              <a:t> ve Vejetaryenler Derneği Türkiye’nin verilerine göre, dünyada vejetaryen ve </a:t>
            </a:r>
            <a:r>
              <a:rPr lang="tr-TR" sz="2000" dirty="0" err="1"/>
              <a:t>vegan</a:t>
            </a:r>
            <a:r>
              <a:rPr lang="tr-TR" sz="2000" dirty="0"/>
              <a:t> nüfusu bakımından ilk başı Hindistan çekmekte (nüfusunun yaklaşık %35-40’ı); bunu Tayvan (%10), İsrail (%8,5), Almanya (%8-9), Brezilya  (%8) ve İtalya (%6,7) gibi ülkeler </a:t>
            </a:r>
            <a:r>
              <a:rPr lang="tr-TR" sz="2000" dirty="0" smtClean="0"/>
              <a:t>izlemektedir.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>
          <a:xfrm>
            <a:off x="1043608" y="692150"/>
            <a:ext cx="7232030" cy="1008063"/>
          </a:xfrm>
        </p:spPr>
        <p:txBody>
          <a:bodyPr/>
          <a:lstStyle/>
          <a:p>
            <a:pPr algn="l" eaLnBrk="1" hangingPunct="1"/>
            <a:r>
              <a:rPr lang="en-US" dirty="0"/>
              <a:t>LİTERATÜR ANALİZİ</a:t>
            </a:r>
            <a:endParaRPr lang="tr-TR" dirty="0" smtClean="0"/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6408712" cy="3950122"/>
          </a:xfrm>
        </p:spPr>
        <p:txBody>
          <a:bodyPr/>
          <a:lstStyle/>
          <a:p>
            <a:pPr algn="just" eaLnBrk="1" hangingPunct="1"/>
            <a:r>
              <a:rPr lang="tr-TR" dirty="0" smtClean="0"/>
              <a:t>Yapılan çalışmalara göre </a:t>
            </a:r>
            <a:r>
              <a:rPr lang="tr-TR" dirty="0" err="1" smtClean="0"/>
              <a:t>vegan</a:t>
            </a:r>
            <a:r>
              <a:rPr lang="tr-TR" dirty="0" smtClean="0"/>
              <a:t> ve vejetaryenler;</a:t>
            </a:r>
          </a:p>
          <a:p>
            <a:pPr lvl="1" algn="just" eaLnBrk="1" hangingPunct="1"/>
            <a:endParaRPr lang="tr-TR" i="1" dirty="0" smtClean="0"/>
          </a:p>
          <a:p>
            <a:pPr lvl="1" algn="just" eaLnBrk="1" hangingPunct="1"/>
            <a:r>
              <a:rPr lang="tr-TR" i="1" dirty="0" smtClean="0"/>
              <a:t>çoğunlukla </a:t>
            </a:r>
            <a:r>
              <a:rPr lang="tr-TR" i="1" dirty="0"/>
              <a:t>kadın </a:t>
            </a:r>
            <a:endParaRPr lang="tr-TR" i="1" dirty="0" smtClean="0"/>
          </a:p>
          <a:p>
            <a:pPr lvl="1" algn="just" eaLnBrk="1" hangingPunct="1"/>
            <a:r>
              <a:rPr lang="tr-TR" i="1" dirty="0" smtClean="0"/>
              <a:t>evli</a:t>
            </a:r>
          </a:p>
          <a:p>
            <a:pPr lvl="1" algn="just" eaLnBrk="1" hangingPunct="1"/>
            <a:r>
              <a:rPr lang="tr-TR" i="1" dirty="0"/>
              <a:t>iyi derecede eğitime sahip </a:t>
            </a:r>
          </a:p>
          <a:p>
            <a:pPr lvl="1" algn="just" eaLnBrk="1" hangingPunct="1"/>
            <a:r>
              <a:rPr lang="tr-TR" i="1" dirty="0" smtClean="0"/>
              <a:t>etik ve ahlaki nedenler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206158" cy="1201737"/>
          </a:xfrm>
        </p:spPr>
        <p:txBody>
          <a:bodyPr/>
          <a:lstStyle/>
          <a:p>
            <a:pPr algn="l"/>
            <a:r>
              <a:rPr lang="en-US" dirty="0"/>
              <a:t>LİTERATÜR ANALİZİ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3" y="2119313"/>
            <a:ext cx="6400056" cy="3603625"/>
          </a:xfrm>
        </p:spPr>
        <p:txBody>
          <a:bodyPr/>
          <a:lstStyle/>
          <a:p>
            <a:pPr algn="just"/>
            <a:r>
              <a:rPr lang="tr-TR" sz="2000" dirty="0"/>
              <a:t>B</a:t>
            </a:r>
            <a:r>
              <a:rPr lang="tr-TR" sz="2000" dirty="0" smtClean="0"/>
              <a:t>irçok </a:t>
            </a:r>
            <a:r>
              <a:rPr lang="tr-TR" sz="2000" dirty="0"/>
              <a:t>vejetaryen için et yememek ya da hayvansal ürünler tüketmemek yalnızca fiziksel bir davranışı ifade etmemekte, yanı sıra, vejetaryen yaşam tarzı öz kimliklerine </a:t>
            </a:r>
            <a:r>
              <a:rPr lang="tr-TR" sz="2000" dirty="0" smtClean="0"/>
              <a:t>dönüşmektedir. </a:t>
            </a:r>
            <a:r>
              <a:rPr lang="en-US" sz="1900" i="1" dirty="0" smtClean="0"/>
              <a:t> </a:t>
            </a:r>
            <a:endParaRPr lang="tr-TR" sz="1900" i="1" dirty="0" smtClean="0"/>
          </a:p>
          <a:p>
            <a:pPr lvl="1" algn="just"/>
            <a:endParaRPr lang="tr-TR" sz="1700" i="1" dirty="0" smtClean="0"/>
          </a:p>
          <a:p>
            <a:pPr lvl="1" algn="just"/>
            <a:r>
              <a:rPr lang="tr-TR" sz="1700" i="1" dirty="0" err="1" smtClean="0"/>
              <a:t>Romo</a:t>
            </a:r>
            <a:r>
              <a:rPr lang="tr-TR" sz="1700" i="1" dirty="0" smtClean="0"/>
              <a:t> </a:t>
            </a:r>
            <a:r>
              <a:rPr lang="tr-TR" sz="1700" i="1" dirty="0"/>
              <a:t>ve </a:t>
            </a:r>
            <a:r>
              <a:rPr lang="tr-TR" sz="1700" i="1" dirty="0" err="1"/>
              <a:t>Donovan-Kicken’in</a:t>
            </a:r>
            <a:r>
              <a:rPr lang="tr-TR" sz="1700" i="1" dirty="0"/>
              <a:t> (2012) çalışmalarında, katılımcıların %70’i vejetaryen olmanın kimliklerinin ve değer sistemlerinin bir parçası olduğunu belirtmişlerdir</a:t>
            </a:r>
            <a:r>
              <a:rPr lang="tr-TR" sz="1700" i="1" dirty="0" smtClean="0"/>
              <a:t>.</a:t>
            </a:r>
          </a:p>
          <a:p>
            <a:pPr lvl="1" algn="just"/>
            <a:endParaRPr lang="tr-TR" sz="1700" i="1" dirty="0" smtClean="0"/>
          </a:p>
          <a:p>
            <a:pPr lvl="1" algn="just"/>
            <a:r>
              <a:rPr lang="tr-TR" sz="1700" i="1" dirty="0" smtClean="0"/>
              <a:t>De </a:t>
            </a:r>
            <a:r>
              <a:rPr lang="tr-TR" sz="1700" i="1" dirty="0" err="1"/>
              <a:t>Backer</a:t>
            </a:r>
            <a:r>
              <a:rPr lang="tr-TR" sz="1700" i="1" dirty="0"/>
              <a:t> ve </a:t>
            </a:r>
            <a:r>
              <a:rPr lang="tr-TR" sz="1700" i="1" dirty="0" err="1"/>
              <a:t>Hudders</a:t>
            </a:r>
            <a:r>
              <a:rPr lang="tr-TR" sz="1700" i="1" dirty="0"/>
              <a:t> (2015), vejetaryenlerin vejetaryen olmayanlara ve semi-vejetaryenlere kıyasla daha çok hayvanlara yönelik yardım kuruluşlarına bağış yaptıklarını belirtmektedir.</a:t>
            </a:r>
            <a:endParaRPr lang="tr-TR" sz="1700" i="1" dirty="0"/>
          </a:p>
        </p:txBody>
      </p:sp>
    </p:spTree>
    <p:extLst>
      <p:ext uri="{BB962C8B-B14F-4D97-AF65-F5344CB8AC3E}">
        <p14:creationId xmlns:p14="http://schemas.microsoft.com/office/powerpoint/2010/main" val="285717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>
          <a:xfrm>
            <a:off x="899592" y="817563"/>
            <a:ext cx="7488831" cy="883245"/>
          </a:xfrm>
        </p:spPr>
        <p:txBody>
          <a:bodyPr/>
          <a:lstStyle/>
          <a:p>
            <a:pPr algn="l" eaLnBrk="1" hangingPunct="1"/>
            <a:r>
              <a:rPr lang="tr-TR" dirty="0" smtClean="0"/>
              <a:t>TASARIM VE YÖNTEM</a:t>
            </a:r>
            <a:endParaRPr lang="tr-TR" dirty="0" smtClean="0"/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>
          <a:xfrm>
            <a:off x="1187624" y="1844824"/>
            <a:ext cx="6196013" cy="3603625"/>
          </a:xfrm>
        </p:spPr>
        <p:txBody>
          <a:bodyPr/>
          <a:lstStyle/>
          <a:p>
            <a:pPr algn="just" eaLnBrk="1" hangingPunct="1"/>
            <a:r>
              <a:rPr lang="tr-TR" sz="2200" dirty="0"/>
              <a:t>Araştırma yöntemi olarak tüketicilerin </a:t>
            </a:r>
            <a:r>
              <a:rPr lang="tr-TR" sz="2200" dirty="0" err="1"/>
              <a:t>içgörülerini</a:t>
            </a:r>
            <a:r>
              <a:rPr lang="tr-TR" sz="2200" dirty="0"/>
              <a:t> anlayabilmek için </a:t>
            </a:r>
            <a:r>
              <a:rPr lang="tr-TR" sz="2200" dirty="0" err="1"/>
              <a:t>netnografi</a:t>
            </a:r>
            <a:r>
              <a:rPr lang="tr-TR" sz="2200" dirty="0"/>
              <a:t> </a:t>
            </a:r>
            <a:r>
              <a:rPr lang="tr-TR" sz="2200" dirty="0" smtClean="0"/>
              <a:t>seçilmiştir.</a:t>
            </a:r>
          </a:p>
          <a:p>
            <a:pPr lvl="1" algn="just" eaLnBrk="1" hangingPunct="1"/>
            <a:r>
              <a:rPr lang="tr-TR" sz="1800" b="1" i="1" dirty="0"/>
              <a:t>“siber </a:t>
            </a:r>
            <a:r>
              <a:rPr lang="tr-TR" sz="1800" b="1" i="1" dirty="0" err="1"/>
              <a:t>etnografi</a:t>
            </a:r>
            <a:r>
              <a:rPr lang="tr-TR" sz="1800" b="1" i="1" dirty="0"/>
              <a:t>”, “siber antropoloji”, “dijital </a:t>
            </a:r>
            <a:r>
              <a:rPr lang="tr-TR" sz="1800" b="1" i="1" dirty="0" err="1"/>
              <a:t>etnografi</a:t>
            </a:r>
            <a:r>
              <a:rPr lang="tr-TR" sz="1800" b="1" i="1" dirty="0"/>
              <a:t>”, “</a:t>
            </a:r>
            <a:r>
              <a:rPr lang="tr-TR" sz="1800" b="1" i="1" dirty="0" smtClean="0"/>
              <a:t>online </a:t>
            </a:r>
            <a:r>
              <a:rPr lang="tr-TR" sz="1800" b="1" i="1" dirty="0" err="1"/>
              <a:t>etnografi</a:t>
            </a:r>
            <a:r>
              <a:rPr lang="tr-TR" sz="1800" b="1" i="1" dirty="0"/>
              <a:t>”, “sanal </a:t>
            </a:r>
            <a:r>
              <a:rPr lang="tr-TR" sz="1800" b="1" i="1" dirty="0" err="1"/>
              <a:t>etnografi</a:t>
            </a:r>
            <a:r>
              <a:rPr lang="tr-TR" sz="1800" b="1" i="1" dirty="0"/>
              <a:t>” </a:t>
            </a:r>
            <a:endParaRPr lang="tr-TR" sz="1800" b="1" i="1" dirty="0" smtClean="0"/>
          </a:p>
          <a:p>
            <a:pPr lvl="1" algn="just" eaLnBrk="1" hangingPunct="1"/>
            <a:endParaRPr lang="tr-TR" sz="1800" b="1" i="1" dirty="0"/>
          </a:p>
          <a:p>
            <a:pPr lvl="0" algn="just" eaLnBrk="1" hangingPunct="1">
              <a:buClr>
                <a:srgbClr val="AA2B1E"/>
              </a:buClr>
            </a:pPr>
            <a:r>
              <a:rPr lang="tr-TR" sz="2200" dirty="0" err="1">
                <a:solidFill>
                  <a:prstClr val="black"/>
                </a:solidFill>
              </a:rPr>
              <a:t>Kozinets</a:t>
            </a:r>
            <a:r>
              <a:rPr lang="tr-TR" sz="2200" dirty="0">
                <a:solidFill>
                  <a:prstClr val="black"/>
                </a:solidFill>
              </a:rPr>
              <a:t> (2002) “bilgisayar aracılı iletişimler yoluyla ortaya çıkan kültürlerin ve toplulukların </a:t>
            </a:r>
            <a:r>
              <a:rPr lang="tr-TR" sz="2200" dirty="0" err="1">
                <a:solidFill>
                  <a:prstClr val="black"/>
                </a:solidFill>
              </a:rPr>
              <a:t>etnografik</a:t>
            </a:r>
            <a:r>
              <a:rPr lang="tr-TR" sz="2200" dirty="0">
                <a:solidFill>
                  <a:prstClr val="black"/>
                </a:solidFill>
              </a:rPr>
              <a:t> araştırma teknikleriyle incelenmesine olanak tanıyan yeni bir nitel metodoloji” </a:t>
            </a:r>
            <a:r>
              <a:rPr lang="tr-TR" sz="2200" dirty="0" smtClean="0">
                <a:solidFill>
                  <a:prstClr val="black"/>
                </a:solidFill>
              </a:rPr>
              <a:t>olarak tanımlamaktadır.</a:t>
            </a:r>
            <a:endParaRPr lang="tr-TR" sz="22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1079353" y="620688"/>
            <a:ext cx="6964363" cy="883245"/>
          </a:xfrm>
        </p:spPr>
        <p:txBody>
          <a:bodyPr/>
          <a:lstStyle/>
          <a:p>
            <a:pPr algn="l" eaLnBrk="1" hangingPunct="1"/>
            <a:r>
              <a:rPr lang="tr-TR" dirty="0"/>
              <a:t>TASARIM VE YÖNTEM</a:t>
            </a:r>
            <a:endParaRPr lang="tr-TR" dirty="0" smtClean="0"/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xfrm>
            <a:off x="1259632" y="1503933"/>
            <a:ext cx="6336704" cy="3603625"/>
          </a:xfrm>
        </p:spPr>
        <p:txBody>
          <a:bodyPr/>
          <a:lstStyle/>
          <a:p>
            <a:pPr algn="just" eaLnBrk="1" hangingPunct="1"/>
            <a:endParaRPr lang="tr-TR" sz="2000" dirty="0" smtClean="0"/>
          </a:p>
          <a:p>
            <a:pPr algn="just" eaLnBrk="1" hangingPunct="1"/>
            <a:r>
              <a:rPr lang="tr-TR" sz="2200" dirty="0" err="1" smtClean="0"/>
              <a:t>Netnografi</a:t>
            </a:r>
            <a:r>
              <a:rPr lang="tr-TR" sz="2200" dirty="0" smtClean="0"/>
              <a:t> </a:t>
            </a:r>
            <a:r>
              <a:rPr lang="tr-TR" sz="2200" dirty="0"/>
              <a:t>odak grup ve görüşme gibi </a:t>
            </a:r>
            <a:r>
              <a:rPr lang="tr-TR" sz="2200" dirty="0" smtClean="0"/>
              <a:t>yöntemlere </a:t>
            </a:r>
            <a:r>
              <a:rPr lang="tr-TR" sz="2200" dirty="0"/>
              <a:t>kıyasla daha doğal, katılımcı, tanımlayıcı, çok yöntemli ve uyarlanabilir, yeni nesil bir </a:t>
            </a:r>
            <a:r>
              <a:rPr lang="tr-TR" sz="2200" dirty="0" smtClean="0"/>
              <a:t>yöntemdir.</a:t>
            </a:r>
          </a:p>
          <a:p>
            <a:pPr algn="just" eaLnBrk="1" hangingPunct="1"/>
            <a:endParaRPr lang="tr-TR" sz="2200" dirty="0"/>
          </a:p>
          <a:p>
            <a:pPr algn="just" eaLnBrk="1" hangingPunct="1"/>
            <a:r>
              <a:rPr lang="tr-TR" sz="2200" dirty="0"/>
              <a:t>Çalışmada </a:t>
            </a:r>
            <a:r>
              <a:rPr lang="tr-TR" sz="2200" dirty="0" err="1"/>
              <a:t>netnografi</a:t>
            </a:r>
            <a:r>
              <a:rPr lang="tr-TR" sz="2200" dirty="0"/>
              <a:t> yönteminin tercih edilmesindeki en önemli motivasyon </a:t>
            </a:r>
            <a:r>
              <a:rPr lang="tr-TR" sz="2200" dirty="0" err="1"/>
              <a:t>Kozinets’in</a:t>
            </a:r>
            <a:r>
              <a:rPr lang="tr-TR" sz="2200" dirty="0"/>
              <a:t> (2002) ifade ettiği gibi yöntemin online tüketici gruplarının tüketim kalıplarına, amaçlarına ve sembolizme ilişkin bilgi sunmasıdır.</a:t>
            </a:r>
          </a:p>
          <a:p>
            <a:pPr algn="just" eaLnBrk="1" hangingPunct="1"/>
            <a:endParaRPr 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ptiye">
  <a:themeElements>
    <a:clrScheme name="Raptiy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Raptiy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ptiy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2320</TotalTime>
  <Words>1126</Words>
  <Application>Microsoft Office PowerPoint</Application>
  <PresentationFormat>Ekran Gösterisi (4:3)</PresentationFormat>
  <Paragraphs>92</Paragraphs>
  <Slides>19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Raptiye</vt:lpstr>
      <vt:lpstr>     TÜKETİM TARZI OLARAK VEJETARYENLİK: VEGAN VE VEJETARYEN TÜKETİCİLERİN DAVRANIŞLARINA İLİŞKİN NETNOGRAFİK BİR İNCELEME</vt:lpstr>
      <vt:lpstr>GİRİŞ </vt:lpstr>
      <vt:lpstr>AMAÇ</vt:lpstr>
      <vt:lpstr>LİTERATÜR ANALİZİ</vt:lpstr>
      <vt:lpstr>LİTERATÜR ANALİZİ</vt:lpstr>
      <vt:lpstr>LİTERATÜR ANALİZİ</vt:lpstr>
      <vt:lpstr>LİTERATÜR ANALİZİ</vt:lpstr>
      <vt:lpstr>TASARIM VE YÖNTEM</vt:lpstr>
      <vt:lpstr>TASARIM VE YÖNTEM</vt:lpstr>
      <vt:lpstr>TASARIM VE YÖNTEM</vt:lpstr>
      <vt:lpstr>TASARIM VE YÖNTEM</vt:lpstr>
      <vt:lpstr>BULGULAR VE TARTIŞMA</vt:lpstr>
      <vt:lpstr>BULGULAR VE TARTIŞMA</vt:lpstr>
      <vt:lpstr>BULGULAR VE TARTIŞMA</vt:lpstr>
      <vt:lpstr>SONUÇ, ÖNERİLER VE KISITLAR</vt:lpstr>
      <vt:lpstr>SONUÇ, ÖNERİLER VE KISITLAR</vt:lpstr>
      <vt:lpstr>SONUÇ, ÖNERİLER VE KISITLAR</vt:lpstr>
      <vt:lpstr>SONUÇ, ÖNERİLER VE KISITLAR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MARKA OLARAK ŞEHİRLERİN “TİCARİ KİMLİK” BELİRLEYİCİLERİ NELERDİR?</dc:title>
  <dc:creator>admin</dc:creator>
  <cp:lastModifiedBy>exper</cp:lastModifiedBy>
  <cp:revision>173</cp:revision>
  <cp:lastPrinted>2014-06-06T11:35:02Z</cp:lastPrinted>
  <dcterms:created xsi:type="dcterms:W3CDTF">2014-04-30T14:41:30Z</dcterms:created>
  <dcterms:modified xsi:type="dcterms:W3CDTF">2016-09-21T10:30:19Z</dcterms:modified>
</cp:coreProperties>
</file>